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5" r:id="rId2"/>
    <p:sldId id="337" r:id="rId3"/>
    <p:sldId id="351" r:id="rId4"/>
    <p:sldId id="339" r:id="rId5"/>
    <p:sldId id="282" r:id="rId6"/>
    <p:sldId id="279" r:id="rId7"/>
    <p:sldId id="346" r:id="rId8"/>
    <p:sldId id="360" r:id="rId9"/>
    <p:sldId id="354" r:id="rId10"/>
    <p:sldId id="359" r:id="rId11"/>
    <p:sldId id="327" r:id="rId12"/>
    <p:sldId id="353" r:id="rId13"/>
    <p:sldId id="365" r:id="rId14"/>
    <p:sldId id="361" r:id="rId15"/>
    <p:sldId id="326" r:id="rId16"/>
    <p:sldId id="362" r:id="rId17"/>
    <p:sldId id="363" r:id="rId18"/>
    <p:sldId id="329" r:id="rId19"/>
    <p:sldId id="325" r:id="rId20"/>
    <p:sldId id="364" r:id="rId21"/>
    <p:sldId id="348" r:id="rId22"/>
    <p:sldId id="358" r:id="rId23"/>
    <p:sldId id="334" r:id="rId24"/>
    <p:sldId id="357" r:id="rId25"/>
    <p:sldId id="335" r:id="rId26"/>
    <p:sldId id="352" r:id="rId27"/>
    <p:sldId id="356" r:id="rId28"/>
    <p:sldId id="345" r:id="rId29"/>
    <p:sldId id="347" r:id="rId30"/>
    <p:sldId id="273" r:id="rId31"/>
    <p:sldId id="256" r:id="rId32"/>
    <p:sldId id="349" r:id="rId33"/>
    <p:sldId id="278" r:id="rId34"/>
    <p:sldId id="350" r:id="rId35"/>
    <p:sldId id="342" r:id="rId36"/>
    <p:sldId id="283" r:id="rId37"/>
    <p:sldId id="344" r:id="rId38"/>
    <p:sldId id="343" r:id="rId39"/>
    <p:sldId id="341" r:id="rId40"/>
    <p:sldId id="330" r:id="rId41"/>
    <p:sldId id="338" r:id="rId42"/>
    <p:sldId id="336" r:id="rId43"/>
    <p:sldId id="340" r:id="rId44"/>
    <p:sldId id="333" r:id="rId45"/>
    <p:sldId id="331" r:id="rId46"/>
    <p:sldId id="328" r:id="rId47"/>
    <p:sldId id="258" r:id="rId48"/>
    <p:sldId id="301" r:id="rId49"/>
    <p:sldId id="275" r:id="rId50"/>
    <p:sldId id="309" r:id="rId51"/>
    <p:sldId id="262" r:id="rId52"/>
    <p:sldId id="276" r:id="rId53"/>
    <p:sldId id="277" r:id="rId54"/>
    <p:sldId id="272" r:id="rId55"/>
    <p:sldId id="281" r:id="rId56"/>
    <p:sldId id="274" r:id="rId57"/>
    <p:sldId id="302" r:id="rId58"/>
    <p:sldId id="298" r:id="rId59"/>
    <p:sldId id="300" r:id="rId60"/>
    <p:sldId id="267" r:id="rId61"/>
    <p:sldId id="271" r:id="rId62"/>
    <p:sldId id="287" r:id="rId63"/>
    <p:sldId id="289" r:id="rId64"/>
    <p:sldId id="268" r:id="rId65"/>
    <p:sldId id="284" r:id="rId66"/>
    <p:sldId id="303" r:id="rId67"/>
    <p:sldId id="304" r:id="rId68"/>
    <p:sldId id="297" r:id="rId69"/>
    <p:sldId id="285" r:id="rId70"/>
    <p:sldId id="312" r:id="rId71"/>
    <p:sldId id="313" r:id="rId72"/>
    <p:sldId id="317" r:id="rId73"/>
    <p:sldId id="318" r:id="rId74"/>
    <p:sldId id="307" r:id="rId75"/>
    <p:sldId id="299" r:id="rId76"/>
    <p:sldId id="308" r:id="rId77"/>
    <p:sldId id="310" r:id="rId78"/>
    <p:sldId id="311" r:id="rId79"/>
    <p:sldId id="324" r:id="rId80"/>
    <p:sldId id="314" r:id="rId81"/>
    <p:sldId id="320" r:id="rId82"/>
    <p:sldId id="270" r:id="rId83"/>
    <p:sldId id="290" r:id="rId84"/>
    <p:sldId id="293" r:id="rId85"/>
    <p:sldId id="292" r:id="rId86"/>
    <p:sldId id="280" r:id="rId87"/>
    <p:sldId id="294" r:id="rId88"/>
    <p:sldId id="322" r:id="rId89"/>
    <p:sldId id="296" r:id="rId90"/>
    <p:sldId id="305" r:id="rId91"/>
    <p:sldId id="306" r:id="rId92"/>
    <p:sldId id="323" r:id="rId93"/>
    <p:sldId id="316" r:id="rId94"/>
    <p:sldId id="321" r:id="rId95"/>
    <p:sldId id="288" r:id="rId96"/>
    <p:sldId id="265" r:id="rId97"/>
    <p:sldId id="315" r:id="rId98"/>
    <p:sldId id="259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4EF"/>
    <a:srgbClr val="948C97"/>
    <a:srgbClr val="FF5B5B"/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66" autoAdjust="0"/>
    <p:restoredTop sz="94660"/>
  </p:normalViewPr>
  <p:slideViewPr>
    <p:cSldViewPr snapToGrid="0">
      <p:cViewPr varScale="1">
        <p:scale>
          <a:sx n="70" d="100"/>
          <a:sy n="70" d="100"/>
        </p:scale>
        <p:origin x="67" y="29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9BC2-6970-4592-9F5B-C06A1A7E1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32CC5-E11E-464E-8364-FC858AB83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2A094-F7B7-4DA8-9936-DCB9E47B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1A8F7-80CB-442F-A177-981B7E71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5F385-6D80-4726-ABAE-C1658691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ray_deck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6800-6F14-41D3-B5BF-345EFABB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1EDDF-5315-4733-B27E-D0E999138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BA321-4653-4E84-9202-705C1101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654BA-3B6D-4C3C-87AE-735BABE68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E9512-E747-4644-8413-95C2398F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5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BE08D-968A-400D-8027-98070EAF9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D7A04-E572-4716-BE62-438CA083B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6D442-1EC6-46AA-909D-FC7615E1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D86C9-6EBE-4A57-B7F9-5C4B4742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00F9-4300-45F3-96D9-A6466EFD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8FD1-6E55-4624-9379-1A6D8454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6" y="1935126"/>
            <a:ext cx="11887200" cy="2941674"/>
          </a:xfrm>
        </p:spPr>
        <p:txBody>
          <a:bodyPr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1FE71-D0A2-40E5-B461-6BA358070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54A5C-3115-4C43-938F-1DE12154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3FBB-85BD-4DC2-A952-A994CD68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188E7-FC62-4E99-9E1B-E1EE56AA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ray_deck</a:t>
            </a:r>
            <a:fld id="{D15F641D-A7BD-4BE5-80E9-E36BA394C9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9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5486-4B4B-4D4C-83F9-81F6C58E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09DA7-A3B5-45DC-B15F-32F54859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7D7E-0061-4677-901A-BDA4BC4A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35196-4F6F-4935-B7F0-F658F6C4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E69AD-EBF3-4650-B4E6-593B9E0D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35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67CC-BB98-436C-B798-B9E70AB5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44C40-5FE7-4CE8-85B1-E083A34BA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A5C5B-BA8E-4DA7-8120-04F16D283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51783-0228-4AEE-B7E9-7D29F682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42E71-1B0F-4F94-A063-712C64E2A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2F7AB-E55C-4FBC-AEB9-784547E1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8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9C7D-4523-442C-B830-96ADD632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65D3E-1A6D-4F01-BA3F-A63E23B05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7C598-5397-44D3-905F-80A58ABB0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F35E7-6C2F-4093-B8FF-9B9A70E90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EA5A74-6B97-45A3-9AFB-2CDAFF58F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38388-4294-428E-9642-15BD2E3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356D3-6725-4738-85C7-45026776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4E8B12-914A-43C1-BF86-13AB0337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855A-81EC-424A-A18C-EA108903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6706"/>
          </a:xfrm>
        </p:spPr>
        <p:txBody>
          <a:bodyPr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353F7-7B65-493E-9680-3733F88B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0607-D3B9-418E-8C3C-E811A5A1E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737A1-EE19-4CA4-9073-BB1775D8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B1C14-AAF2-4F33-A8D4-300B0247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95FF0-8360-4B8B-8F2F-70FEFD45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04BFB-6175-4870-97FF-3FB12F85A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B866-E07F-4E60-A5A2-EE9ABEE5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3E949-FE29-427B-9F5B-ABF767AE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31D8D-3163-4AB5-ADC7-A21A37EB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67ECF-0CB5-4166-A15D-197FE644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EBD91-A3CA-4D8E-BC71-3DFD14A5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E3659-0020-4563-A07A-D7B12612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D0D0-C77F-40F9-99E3-2CEA38BD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43161-9648-4D49-AE9D-7E686544D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15FE6-F999-4727-9D69-BE14D9F2D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9A275-92EA-4F9F-85C2-D24AE9B2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FB970-B708-42E1-9DD5-5F07AAB0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36F78-2EC3-4FF0-A48C-BAD7C8DB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8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D4FB6F-155E-455A-ADCD-E9D4F74F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4148D-1D3E-40DE-AE2B-1DB2BF665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FC8D5-953F-4400-B7E8-73D2BCF09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0127C-C015-432F-BC71-9868DE0C1E07}" type="datetimeFigureOut">
              <a:rPr lang="en-US" smtClean="0"/>
              <a:t>7/7/2018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1271D-8181-4324-B4AD-FC1711FE1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A653C-0376-40C7-80A0-EACF1347A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0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5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0.jpeg"/><Relationship Id="rId4" Type="http://schemas.openxmlformats.org/officeDocument/2006/relationships/image" Target="../media/image3.jpeg"/><Relationship Id="rId9" Type="http://schemas.openxmlformats.org/officeDocument/2006/relationships/image" Target="../media/image2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1612-6CE7-4435-98BE-F27BA750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21" y="817567"/>
            <a:ext cx="11317856" cy="43237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8000" dirty="0"/>
              <a:t>Machine Learning </a:t>
            </a:r>
            <a:br>
              <a:rPr lang="en-US" sz="8000" dirty="0"/>
            </a:br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and</a:t>
            </a:r>
            <a:r>
              <a:rPr lang="en-US" sz="4900" dirty="0">
                <a:solidFill>
                  <a:schemeClr val="tx1">
                    <a:lumMod val="50000"/>
                  </a:schemeClr>
                </a:solidFill>
              </a:rPr>
              <a:t> </a:t>
            </a:r>
            <a:br>
              <a:rPr lang="en-US" sz="44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8000" dirty="0"/>
              <a:t>React Native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8795F-99B2-4DCB-B402-415BEABC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89115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@</a:t>
            </a:r>
            <a:r>
              <a:rPr lang="en-US" sz="4400" dirty="0" err="1"/>
              <a:t>ray_deck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36020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tensorflow">
            <a:extLst>
              <a:ext uri="{FF2B5EF4-FFF2-40B4-BE49-F238E27FC236}">
                <a16:creationId xmlns:a16="http://schemas.microsoft.com/office/drawing/2014/main" id="{A4AD4316-9DF8-4B98-AEE4-2B125471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23" y="1263402"/>
            <a:ext cx="5774928" cy="43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D8515-4088-4C84-AA1F-F1AEDA49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9" y="1368148"/>
            <a:ext cx="4347736" cy="43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82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34C7-F6DD-41F5-B86A-561F1FEE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8000" dirty="0"/>
              <a:t>Privacy</a:t>
            </a:r>
            <a:br>
              <a:rPr lang="en-US" sz="8000" dirty="0"/>
            </a:br>
            <a:r>
              <a:rPr lang="en-US" sz="8000" dirty="0"/>
              <a:t>Performance</a:t>
            </a:r>
            <a:br>
              <a:rPr lang="en-US" sz="8000" dirty="0"/>
            </a:br>
            <a:r>
              <a:rPr lang="en-US" sz="8000" dirty="0"/>
              <a:t>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326012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B662-4A5C-421E-A028-4A928DCB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7200" dirty="0"/>
              <a:t>File Specification</a:t>
            </a:r>
            <a:br>
              <a:rPr lang="en-US" sz="7200" dirty="0"/>
            </a:br>
            <a:r>
              <a:rPr lang="en-US" sz="7200" dirty="0"/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88053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9B3A-200D-465B-A858-DE4A9598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Code as Asset</a:t>
            </a:r>
          </a:p>
        </p:txBody>
      </p:sp>
    </p:spTree>
    <p:extLst>
      <p:ext uri="{BB962C8B-B14F-4D97-AF65-F5344CB8AC3E}">
        <p14:creationId xmlns:p14="http://schemas.microsoft.com/office/powerpoint/2010/main" val="1762778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C57A-B64A-498A-8821-7F4EA414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533646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588D-4C77-4961-809E-B8E78C99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Reality is </a:t>
            </a:r>
            <a:r>
              <a:rPr lang="en-US" sz="8000" b="1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882330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9A0E-2168-44D0-9145-22642F70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5126"/>
            <a:ext cx="12192000" cy="2941674"/>
          </a:xfrm>
        </p:spPr>
        <p:txBody>
          <a:bodyPr/>
          <a:lstStyle/>
          <a:p>
            <a:r>
              <a:rPr lang="en-US" sz="8000" dirty="0"/>
              <a:t>Machine Learning Makes the </a:t>
            </a:r>
            <a:r>
              <a:rPr lang="en-US" sz="8000" b="1" dirty="0"/>
              <a:t>World</a:t>
            </a:r>
            <a:r>
              <a:rPr lang="en-US" sz="8000" dirty="0"/>
              <a:t> </a:t>
            </a:r>
            <a:br>
              <a:rPr lang="en-US" sz="8000" dirty="0"/>
            </a:br>
            <a:r>
              <a:rPr lang="en-US" sz="8000" dirty="0"/>
              <a:t>Your Provider</a:t>
            </a:r>
          </a:p>
        </p:txBody>
      </p:sp>
    </p:spTree>
    <p:extLst>
      <p:ext uri="{BB962C8B-B14F-4D97-AF65-F5344CB8AC3E}">
        <p14:creationId xmlns:p14="http://schemas.microsoft.com/office/powerpoint/2010/main" val="3805289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DA06-DFA2-488C-8DCF-855551E1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dirty="0"/>
              <a:t>&lt;</a:t>
            </a:r>
            <a:r>
              <a:rPr lang="en-US" sz="4400" dirty="0" err="1"/>
              <a:t>WorldProvider</a:t>
            </a:r>
            <a:r>
              <a:rPr lang="en-US" sz="4400" dirty="0"/>
              <a:t> </a:t>
            </a:r>
            <a:r>
              <a:rPr lang="en-US" sz="4400" dirty="0" err="1"/>
              <a:t>faceClassifier</a:t>
            </a:r>
            <a:r>
              <a:rPr lang="en-US" sz="4400" dirty="0"/>
              <a:t>={</a:t>
            </a:r>
            <a:r>
              <a:rPr lang="en-US" sz="4400" dirty="0" err="1"/>
              <a:t>modelPath</a:t>
            </a:r>
            <a:r>
              <a:rPr lang="en-US" sz="4400" dirty="0"/>
              <a:t>}&gt;</a:t>
            </a:r>
            <a:br>
              <a:rPr lang="en-US" sz="4400" dirty="0"/>
            </a:br>
            <a:r>
              <a:rPr lang="en-US" sz="4400" dirty="0"/>
              <a:t>…</a:t>
            </a:r>
            <a:br>
              <a:rPr lang="en-US" sz="4400" dirty="0"/>
            </a:br>
            <a:r>
              <a:rPr lang="en-US" sz="4400" dirty="0"/>
              <a:t>&lt;</a:t>
            </a:r>
            <a:r>
              <a:rPr lang="en-US" sz="4400" dirty="0" err="1"/>
              <a:t>WorldConsumer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/>
              <a:t>	{({people})=&gt;{ </a:t>
            </a:r>
            <a:br>
              <a:rPr lang="en-US" sz="4400" dirty="0"/>
            </a:br>
            <a:r>
              <a:rPr lang="en-US" sz="4400" dirty="0"/>
              <a:t>		return </a:t>
            </a:r>
            <a:r>
              <a:rPr lang="en-US" sz="4400" dirty="0" err="1"/>
              <a:t>people.map</a:t>
            </a:r>
            <a:r>
              <a:rPr lang="en-US" sz="4400" dirty="0"/>
              <a:t>(face=&gt;{</a:t>
            </a:r>
            <a:br>
              <a:rPr lang="en-US" sz="4400" dirty="0"/>
            </a:br>
            <a:r>
              <a:rPr lang="en-US" sz="4400" dirty="0"/>
              <a:t>			return (&lt;</a:t>
            </a:r>
            <a:r>
              <a:rPr lang="en-US" sz="4400" dirty="0" err="1"/>
              <a:t>PersonProvider</a:t>
            </a:r>
            <a:r>
              <a:rPr lang="en-US" sz="4400" dirty="0"/>
              <a:t> person={face}&gt;…</a:t>
            </a:r>
            <a:br>
              <a:rPr lang="en-US" sz="4400" dirty="0"/>
            </a:br>
            <a:r>
              <a:rPr lang="en-US" sz="4400" dirty="0"/>
              <a:t>		})</a:t>
            </a:r>
            <a:br>
              <a:rPr lang="en-US" sz="4400" dirty="0"/>
            </a:br>
            <a:r>
              <a:rPr lang="en-US" sz="4400" dirty="0"/>
              <a:t>	}}</a:t>
            </a:r>
            <a:br>
              <a:rPr lang="en-US" sz="4400" dirty="0"/>
            </a:br>
            <a:r>
              <a:rPr lang="en-US" sz="4400" dirty="0"/>
              <a:t>&lt;/</a:t>
            </a:r>
            <a:r>
              <a:rPr lang="en-US" sz="4400" dirty="0" err="1"/>
              <a:t>WorldConsumer</a:t>
            </a:r>
            <a:r>
              <a:rPr lang="en-US" sz="4400" dirty="0"/>
              <a:t>&gt;</a:t>
            </a:r>
            <a:br>
              <a:rPr lang="en-US" sz="4400" dirty="0"/>
            </a:br>
            <a:r>
              <a:rPr lang="en-US" sz="4400" dirty="0"/>
              <a:t>&lt;/</a:t>
            </a:r>
            <a:r>
              <a:rPr lang="en-US" sz="4400" dirty="0" err="1"/>
              <a:t>WorldProvider</a:t>
            </a:r>
            <a:r>
              <a:rPr lang="en-US" sz="4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8084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F855-799D-411B-9B5A-6A2BFF53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37" y="1810433"/>
            <a:ext cx="11703728" cy="2941674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react-native-tesseract-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ocr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react-native-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coreml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/>
              <a:t>react-native-vision</a:t>
            </a:r>
          </a:p>
        </p:txBody>
      </p:sp>
    </p:spTree>
    <p:extLst>
      <p:ext uri="{BB962C8B-B14F-4D97-AF65-F5344CB8AC3E}">
        <p14:creationId xmlns:p14="http://schemas.microsoft.com/office/powerpoint/2010/main" val="2588350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9A0E-2168-44D0-9145-22642F70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5126"/>
            <a:ext cx="12192000" cy="2941674"/>
          </a:xfrm>
        </p:spPr>
        <p:txBody>
          <a:bodyPr/>
          <a:lstStyle/>
          <a:p>
            <a:r>
              <a:rPr lang="en-US" sz="8000" dirty="0"/>
              <a:t>Make the World </a:t>
            </a:r>
            <a:br>
              <a:rPr lang="en-US" sz="8000" dirty="0"/>
            </a:br>
            <a:r>
              <a:rPr lang="en-US" sz="8000" b="1" dirty="0"/>
              <a:t>Your</a:t>
            </a:r>
            <a:r>
              <a:rPr lang="en-US" sz="8000" dirty="0"/>
              <a:t> Provider</a:t>
            </a:r>
          </a:p>
        </p:txBody>
      </p:sp>
    </p:spTree>
    <p:extLst>
      <p:ext uri="{BB962C8B-B14F-4D97-AF65-F5344CB8AC3E}">
        <p14:creationId xmlns:p14="http://schemas.microsoft.com/office/powerpoint/2010/main" val="351921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5FB1-1E11-44CA-AC50-D175C8C3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43" y="1958163"/>
            <a:ext cx="11225719" cy="2941674"/>
          </a:xfrm>
        </p:spPr>
        <p:txBody>
          <a:bodyPr/>
          <a:lstStyle/>
          <a:p>
            <a:pPr algn="l"/>
            <a:r>
              <a:rPr lang="en-US" sz="8800" b="1" dirty="0"/>
              <a:t>Functions</a:t>
            </a:r>
            <a:r>
              <a:rPr lang="en-US" sz="8800" dirty="0"/>
              <a:t> </a:t>
            </a:r>
            <a:br>
              <a:rPr lang="en-US" sz="8800" dirty="0"/>
            </a:br>
            <a:r>
              <a:rPr lang="en-US" sz="8800" b="1" dirty="0"/>
              <a:t>Written</a:t>
            </a:r>
            <a:r>
              <a:rPr lang="en-US" sz="8800" dirty="0"/>
              <a:t> </a:t>
            </a:r>
            <a:r>
              <a:rPr lang="en-US" sz="8800" dirty="0">
                <a:solidFill>
                  <a:schemeClr val="tx1">
                    <a:lumMod val="75000"/>
                  </a:schemeClr>
                </a:solidFill>
              </a:rPr>
              <a:t>by Machines</a:t>
            </a:r>
          </a:p>
        </p:txBody>
      </p:sp>
    </p:spTree>
    <p:extLst>
      <p:ext uri="{BB962C8B-B14F-4D97-AF65-F5344CB8AC3E}">
        <p14:creationId xmlns:p14="http://schemas.microsoft.com/office/powerpoint/2010/main" val="389285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521DF-0423-4371-A052-21B43B257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C6A1FD-833A-41C6-9344-FAF5DDBC4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089990"/>
            <a:ext cx="9601200" cy="1167809"/>
          </a:xfrm>
        </p:spPr>
        <p:txBody>
          <a:bodyPr>
            <a:norm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rhdeck</a:t>
            </a:r>
            <a:r>
              <a:rPr lang="en-US" sz="4000" dirty="0"/>
              <a:t>/chainreact-2018</a:t>
            </a:r>
          </a:p>
        </p:txBody>
      </p:sp>
    </p:spTree>
    <p:extLst>
      <p:ext uri="{BB962C8B-B14F-4D97-AF65-F5344CB8AC3E}">
        <p14:creationId xmlns:p14="http://schemas.microsoft.com/office/powerpoint/2010/main" val="238875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F8057-88A6-4B59-A53E-1F7AF17B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9F3DA-45C7-4EEA-994C-E5FA99568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18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tensorflow">
            <a:extLst>
              <a:ext uri="{FF2B5EF4-FFF2-40B4-BE49-F238E27FC236}">
                <a16:creationId xmlns:a16="http://schemas.microsoft.com/office/drawing/2014/main" id="{A4AD4316-9DF8-4B98-AEE4-2B125471F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23" y="1263402"/>
            <a:ext cx="5774928" cy="43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D8515-4088-4C84-AA1F-F1AEDA49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49" y="1368148"/>
            <a:ext cx="4347736" cy="434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32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cdn.vox-cdn.com/thumbor/4ItrWSAI6eFjYHvV1jOu9ylex-A=/0x0:2040x1360/1200x800/filters:focal(857x517:1183x843)/cdn.vox-cdn.com/uploads/chorus_image/image/57341561/jbareham_171014_2050_0300.0.jpg">
            <a:extLst>
              <a:ext uri="{FF2B5EF4-FFF2-40B4-BE49-F238E27FC236}">
                <a16:creationId xmlns:a16="http://schemas.microsoft.com/office/drawing/2014/main" id="{10AA4B39-703B-4B4F-A65A-39C40D8AA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66" y="-672245"/>
            <a:ext cx="12073487" cy="804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E93F1-4BFA-448B-834A-3245A553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F0221-2587-4E81-B807-F03FC255D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4" name="Picture 6" descr="https://www.mysmartprice.com/gear/wp-content/uploads/2018/05/iphone-x-696x490.jpg">
            <a:extLst>
              <a:ext uri="{FF2B5EF4-FFF2-40B4-BE49-F238E27FC236}">
                <a16:creationId xmlns:a16="http://schemas.microsoft.com/office/drawing/2014/main" id="{1EEF2601-1EC2-4B5D-8B7F-7D738FE29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6"/>
          <a:stretch/>
        </p:blipFill>
        <p:spPr bwMode="auto">
          <a:xfrm>
            <a:off x="-2001218" y="-350427"/>
            <a:ext cx="7953610" cy="722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51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1E21-A603-405E-80DC-5D578293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1DC6-6581-4FBD-BD06-B995A9EBE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57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iphone x">
            <a:extLst>
              <a:ext uri="{FF2B5EF4-FFF2-40B4-BE49-F238E27FC236}">
                <a16:creationId xmlns:a16="http://schemas.microsoft.com/office/drawing/2014/main" id="{A4B27063-8E82-4394-8668-E8288E699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5476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D2A6E-6210-4AD2-96F2-94E3A6F8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9537-5D45-41F4-9851-0D1CFA519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pixel 2 cpu">
            <a:extLst>
              <a:ext uri="{FF2B5EF4-FFF2-40B4-BE49-F238E27FC236}">
                <a16:creationId xmlns:a16="http://schemas.microsoft.com/office/drawing/2014/main" id="{FE5489D3-48EA-4B35-9094-587354FD5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71" y="-325316"/>
            <a:ext cx="11506383" cy="76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44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993B47-0AC3-4AC9-B4A9-83C9C0841A64}"/>
              </a:ext>
            </a:extLst>
          </p:cNvPr>
          <p:cNvSpPr txBox="1"/>
          <p:nvPr/>
        </p:nvSpPr>
        <p:spPr>
          <a:xfrm>
            <a:off x="0" y="3429000"/>
            <a:ext cx="12192000" cy="1909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tabLst>
                <a:tab pos="3427413" algn="ctr"/>
                <a:tab pos="5948363" algn="ctr"/>
                <a:tab pos="8285163" algn="ctr"/>
              </a:tabLst>
            </a:pPr>
            <a:r>
              <a:rPr lang="en-US" sz="4800" dirty="0"/>
              <a:t>	</a:t>
            </a:r>
            <a:r>
              <a:rPr lang="en-US" sz="4800" dirty="0" err="1"/>
              <a:t>VisionKit</a:t>
            </a:r>
            <a:r>
              <a:rPr lang="en-US" sz="4800" dirty="0"/>
              <a:t>		Vision</a:t>
            </a:r>
          </a:p>
          <a:p>
            <a:pPr>
              <a:lnSpc>
                <a:spcPct val="130000"/>
              </a:lnSpc>
              <a:tabLst>
                <a:tab pos="3427413" algn="ctr"/>
                <a:tab pos="5948363" algn="ctr"/>
                <a:tab pos="8285163" algn="ctr"/>
              </a:tabLst>
            </a:pPr>
            <a:r>
              <a:rPr lang="en-US" sz="4400" dirty="0"/>
              <a:t>	</a:t>
            </a:r>
            <a:r>
              <a:rPr lang="en-US" sz="4800" dirty="0"/>
              <a:t>	Tesseract OCR</a:t>
            </a:r>
            <a:endParaRPr lang="en-US" sz="48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2" descr="Image result for apple icon">
            <a:extLst>
              <a:ext uri="{FF2B5EF4-FFF2-40B4-BE49-F238E27FC236}">
                <a16:creationId xmlns:a16="http://schemas.microsoft.com/office/drawing/2014/main" id="{2D231E30-5785-48E9-BF5A-54393A703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28" y="1215536"/>
            <a:ext cx="2213464" cy="221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android icon">
            <a:extLst>
              <a:ext uri="{FF2B5EF4-FFF2-40B4-BE49-F238E27FC236}">
                <a16:creationId xmlns:a16="http://schemas.microsoft.com/office/drawing/2014/main" id="{0441943C-1EBF-4A31-B04D-7F6E3D4A2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663" y="1215536"/>
            <a:ext cx="2213464" cy="221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24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1612-6CE7-4435-98BE-F27BA750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21" y="817567"/>
            <a:ext cx="11317856" cy="4323776"/>
          </a:xfrm>
        </p:spPr>
        <p:txBody>
          <a:bodyPr>
            <a:normAutofit/>
          </a:bodyPr>
          <a:lstStyle/>
          <a:p>
            <a:r>
              <a:rPr lang="en-US" sz="8000" dirty="0"/>
              <a:t>ML and React Native</a:t>
            </a:r>
            <a:br>
              <a:rPr lang="en-US" sz="8000" dirty="0"/>
            </a:b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8795F-99B2-4DCB-B402-415BEABC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89115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@</a:t>
            </a:r>
            <a:r>
              <a:rPr lang="en-US" sz="4400" dirty="0" err="1"/>
              <a:t>ray_deck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2295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993B47-0AC3-4AC9-B4A9-83C9C0841A64}"/>
              </a:ext>
            </a:extLst>
          </p:cNvPr>
          <p:cNvSpPr txBox="1"/>
          <p:nvPr/>
        </p:nvSpPr>
        <p:spPr>
          <a:xfrm>
            <a:off x="0" y="342900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27413" algn="ctr"/>
                <a:tab pos="5948363" algn="ctr"/>
                <a:tab pos="8285163" algn="ctr"/>
              </a:tabLst>
            </a:pPr>
            <a:r>
              <a:rPr lang="en-US" sz="4800" dirty="0"/>
              <a:t>	</a:t>
            </a:r>
            <a:r>
              <a:rPr lang="en-US" sz="4800" dirty="0" err="1"/>
              <a:t>CoreML</a:t>
            </a:r>
            <a:r>
              <a:rPr lang="en-US" sz="4800" dirty="0"/>
              <a:t>		TF Lite</a:t>
            </a:r>
          </a:p>
          <a:p>
            <a:pPr>
              <a:tabLst>
                <a:tab pos="3427413" algn="ctr"/>
                <a:tab pos="5948363" algn="ctr"/>
                <a:tab pos="8285163" algn="ctr"/>
              </a:tabLst>
            </a:pPr>
            <a:r>
              <a:rPr lang="en-US" sz="4800" dirty="0"/>
              <a:t>		</a:t>
            </a:r>
            <a:r>
              <a:rPr lang="en-US" sz="4800" dirty="0">
                <a:solidFill>
                  <a:schemeClr val="tx1">
                    <a:lumMod val="50000"/>
                  </a:schemeClr>
                </a:solidFill>
              </a:rPr>
              <a:t>Caffe2</a:t>
            </a:r>
          </a:p>
        </p:txBody>
      </p:sp>
      <p:pic>
        <p:nvPicPr>
          <p:cNvPr id="13" name="Picture 2" descr="Image result for apple icon">
            <a:extLst>
              <a:ext uri="{FF2B5EF4-FFF2-40B4-BE49-F238E27FC236}">
                <a16:creationId xmlns:a16="http://schemas.microsoft.com/office/drawing/2014/main" id="{71CFCDE3-1E61-4B0F-839B-D9AB3E11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28" y="1215536"/>
            <a:ext cx="2213464" cy="221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android icon">
            <a:extLst>
              <a:ext uri="{FF2B5EF4-FFF2-40B4-BE49-F238E27FC236}">
                <a16:creationId xmlns:a16="http://schemas.microsoft.com/office/drawing/2014/main" id="{175EDA4F-3F1A-46B6-82E8-1639C463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663" y="1215536"/>
            <a:ext cx="2213464" cy="221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84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3844-1570-4145-8787-416C2D80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89D0-0623-444C-8D5D-09A12C65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5ECDF-0276-4CD0-88AE-250D4D4A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382" y="813889"/>
            <a:ext cx="5184148" cy="51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05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1E50-C742-47EB-88C6-6B3A7545F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Supervised Learning</a:t>
            </a:r>
            <a:br>
              <a:rPr lang="en-US" dirty="0"/>
            </a:br>
            <a:r>
              <a:rPr lang="en-US" dirty="0"/>
              <a:t>Transfer Learning</a:t>
            </a:r>
            <a:br>
              <a:rPr lang="en-US" dirty="0"/>
            </a:br>
            <a:r>
              <a:rPr lang="en-US" dirty="0"/>
              <a:t>Reinforcement Learning</a:t>
            </a:r>
            <a:br>
              <a:rPr lang="en-US" dirty="0"/>
            </a:br>
            <a:r>
              <a:rPr lang="en-US" dirty="0"/>
              <a:t>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1865124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8FE9BA-1929-47D5-9ED2-1CC954AE494C}"/>
              </a:ext>
            </a:extLst>
          </p:cNvPr>
          <p:cNvSpPr/>
          <p:nvPr/>
        </p:nvSpPr>
        <p:spPr>
          <a:xfrm>
            <a:off x="471377" y="1903227"/>
            <a:ext cx="3218122" cy="32606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89404" y="468373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/>
        </p:nvGraphicFramePr>
        <p:xfrm>
          <a:off x="5702597" y="177810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5790" y="3334960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BBAC9697-59B5-4F87-8D3A-BBA3C3FB3F52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avatars2.githubusercontent.com/u/286616?s=460&amp;v=4">
            <a:extLst>
              <a:ext uri="{FF2B5EF4-FFF2-40B4-BE49-F238E27FC236}">
                <a16:creationId xmlns:a16="http://schemas.microsoft.com/office/drawing/2014/main" id="{B935213B-3675-4E94-A7A4-6C47BF7E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5" y="1789873"/>
            <a:ext cx="3598626" cy="35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23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1612-6CE7-4435-98BE-F27BA750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21" y="817567"/>
            <a:ext cx="11317856" cy="4323776"/>
          </a:xfrm>
        </p:spPr>
        <p:txBody>
          <a:bodyPr>
            <a:normAutofit/>
          </a:bodyPr>
          <a:lstStyle/>
          <a:p>
            <a:r>
              <a:rPr lang="en-US" sz="8000" dirty="0"/>
              <a:t>Local AI with </a:t>
            </a:r>
            <a:r>
              <a:rPr lang="en-US" sz="8000" dirty="0" err="1"/>
              <a:t>CoreML</a:t>
            </a:r>
            <a:r>
              <a:rPr lang="en-US" sz="8000" dirty="0"/>
              <a:t> and TensorFlow Lite - and More!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8795F-99B2-4DCB-B402-415BEABC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89115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@</a:t>
            </a:r>
            <a:r>
              <a:rPr lang="en-US" sz="4400" dirty="0" err="1"/>
              <a:t>ray_deck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90678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D348BA-10F0-46BE-B76E-DF55109A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00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B629-0CAA-43F8-B0B4-0BB15EF1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Artificial Intelligence Statistical Computing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Stochastic Programming</a:t>
            </a:r>
          </a:p>
        </p:txBody>
      </p:sp>
    </p:spTree>
    <p:extLst>
      <p:ext uri="{BB962C8B-B14F-4D97-AF65-F5344CB8AC3E}">
        <p14:creationId xmlns:p14="http://schemas.microsoft.com/office/powerpoint/2010/main" val="89290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517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8FE9BA-1929-47D5-9ED2-1CC954AE494C}"/>
              </a:ext>
            </a:extLst>
          </p:cNvPr>
          <p:cNvSpPr/>
          <p:nvPr/>
        </p:nvSpPr>
        <p:spPr>
          <a:xfrm>
            <a:off x="471377" y="1903227"/>
            <a:ext cx="3218122" cy="32606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89404" y="468373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92469"/>
              </p:ext>
            </p:extLst>
          </p:nvPr>
        </p:nvGraphicFramePr>
        <p:xfrm>
          <a:off x="5702597" y="177810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5790" y="3334960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BBAC9697-59B5-4F87-8D3A-BBA3C3FB3F52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avatars2.githubusercontent.com/u/286616?s=460&amp;v=4">
            <a:extLst>
              <a:ext uri="{FF2B5EF4-FFF2-40B4-BE49-F238E27FC236}">
                <a16:creationId xmlns:a16="http://schemas.microsoft.com/office/drawing/2014/main" id="{B935213B-3675-4E94-A7A4-6C47BF7E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5" y="1789873"/>
            <a:ext cx="3598626" cy="35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A142F95-C6C8-493C-96B8-F2F2E4C6C94D}"/>
              </a:ext>
            </a:extLst>
          </p:cNvPr>
          <p:cNvSpPr/>
          <p:nvPr/>
        </p:nvSpPr>
        <p:spPr>
          <a:xfrm>
            <a:off x="2080438" y="623588"/>
            <a:ext cx="3218122" cy="1225685"/>
          </a:xfrm>
          <a:prstGeom prst="wedgeRoundRectCallout">
            <a:avLst>
              <a:gd name="adj1" fmla="val -30506"/>
              <a:gd name="adj2" fmla="val 6646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’</a:t>
            </a:r>
            <a:r>
              <a:rPr lang="en-US" sz="4400" dirty="0" err="1"/>
              <a:t>Murica</a:t>
            </a:r>
            <a:r>
              <a:rPr lang="en-US" sz="44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932836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F4A896-F83A-4404-85CA-C68B88161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65976"/>
              </p:ext>
            </p:extLst>
          </p:nvPr>
        </p:nvGraphicFramePr>
        <p:xfrm>
          <a:off x="0" y="2902318"/>
          <a:ext cx="5572199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832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3799367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65%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Ken Wheeler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12%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effectLst/>
                        </a:rPr>
                        <a:t>‘</a:t>
                      </a:r>
                      <a:r>
                        <a:rPr lang="en-US" sz="3600" u="none" strike="noStrike" dirty="0" err="1">
                          <a:effectLst/>
                        </a:rPr>
                        <a:t>Murica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644CFB-7A69-4685-8048-DF7E55C2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45" y="1935126"/>
            <a:ext cx="11887200" cy="2941674"/>
          </a:xfrm>
        </p:spPr>
        <p:txBody>
          <a:bodyPr/>
          <a:lstStyle/>
          <a:p>
            <a:r>
              <a:rPr lang="en-US" sz="8000" dirty="0"/>
              <a:t>= f(               )</a:t>
            </a:r>
          </a:p>
        </p:txBody>
      </p:sp>
      <p:pic>
        <p:nvPicPr>
          <p:cNvPr id="5122" name="Picture 2" descr="https://avatars2.githubusercontent.com/u/286616?s=460&amp;v=4">
            <a:extLst>
              <a:ext uri="{FF2B5EF4-FFF2-40B4-BE49-F238E27FC236}">
                <a16:creationId xmlns:a16="http://schemas.microsoft.com/office/drawing/2014/main" id="{482DF1F1-7804-41D8-9553-0C02EB689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166" y="1629687"/>
            <a:ext cx="3598626" cy="35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12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D470-1369-4956-A7D5-6D4250D8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6" y="2565991"/>
            <a:ext cx="11887200" cy="2941674"/>
          </a:xfrm>
        </p:spPr>
        <p:txBody>
          <a:bodyPr/>
          <a:lstStyle/>
          <a:p>
            <a:r>
              <a:rPr lang="en-US" dirty="0"/>
              <a:t>Conv2D</a:t>
            </a:r>
            <a:br>
              <a:rPr lang="en-US" dirty="0"/>
            </a:br>
            <a:r>
              <a:rPr lang="en-US" dirty="0" err="1"/>
              <a:t>MaxPool</a:t>
            </a:r>
            <a:br>
              <a:rPr lang="en-US" dirty="0"/>
            </a:br>
            <a:r>
              <a:rPr lang="en-US" dirty="0" err="1"/>
              <a:t>ReLU</a:t>
            </a:r>
            <a:br>
              <a:rPr lang="en-US" dirty="0"/>
            </a:br>
            <a:r>
              <a:rPr lang="en-US" dirty="0"/>
              <a:t>Sigmoid</a:t>
            </a:r>
            <a:br>
              <a:rPr lang="en-US" dirty="0"/>
            </a:br>
            <a:r>
              <a:rPr lang="en-US" dirty="0" err="1"/>
              <a:t>TanH</a:t>
            </a:r>
            <a:br>
              <a:rPr lang="en-US" dirty="0"/>
            </a:br>
            <a:r>
              <a:rPr lang="en-US" dirty="0"/>
              <a:t>LSTM</a:t>
            </a:r>
            <a:br>
              <a:rPr lang="en-US" dirty="0"/>
            </a:br>
            <a:r>
              <a:rPr lang="en-US" dirty="0"/>
              <a:t>GRU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0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7715C0D-2539-42EC-9F7F-5E861AB6879B}"/>
              </a:ext>
            </a:extLst>
          </p:cNvPr>
          <p:cNvSpPr/>
          <p:nvPr/>
        </p:nvSpPr>
        <p:spPr>
          <a:xfrm>
            <a:off x="0" y="2344366"/>
            <a:ext cx="2480553" cy="1945532"/>
          </a:xfrm>
          <a:prstGeom prst="homePlate">
            <a:avLst>
              <a:gd name="adj" fmla="val 14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C93B336-3E44-48A0-A289-2DDC6FBC0E43}"/>
              </a:ext>
            </a:extLst>
          </p:cNvPr>
          <p:cNvSpPr/>
          <p:nvPr/>
        </p:nvSpPr>
        <p:spPr>
          <a:xfrm>
            <a:off x="2266545" y="2344366"/>
            <a:ext cx="2214663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AECBAC34-15E9-4D72-A12B-E560C6E1F7B1}"/>
              </a:ext>
            </a:extLst>
          </p:cNvPr>
          <p:cNvSpPr/>
          <p:nvPr/>
        </p:nvSpPr>
        <p:spPr>
          <a:xfrm>
            <a:off x="4273692" y="2344366"/>
            <a:ext cx="2795082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Packaging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0A14547-DD7E-47FF-B21D-306EDFA0A47A}"/>
              </a:ext>
            </a:extLst>
          </p:cNvPr>
          <p:cNvSpPr/>
          <p:nvPr/>
        </p:nvSpPr>
        <p:spPr>
          <a:xfrm>
            <a:off x="6832053" y="2344366"/>
            <a:ext cx="2577833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Inference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D2F75C8F-1D7B-4D4E-A945-4368B909C958}"/>
              </a:ext>
            </a:extLst>
          </p:cNvPr>
          <p:cNvSpPr/>
          <p:nvPr/>
        </p:nvSpPr>
        <p:spPr>
          <a:xfrm>
            <a:off x="9163455" y="2344366"/>
            <a:ext cx="2940994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647425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79C0-D104-44C6-A40A-2B6B21E1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0B00-E712-49E7-AACD-E833EBE1E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7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kryo">
            <a:extLst>
              <a:ext uri="{FF2B5EF4-FFF2-40B4-BE49-F238E27FC236}">
                <a16:creationId xmlns:a16="http://schemas.microsoft.com/office/drawing/2014/main" id="{B2456370-E62B-4605-B79E-026900B7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191" y="-63230"/>
            <a:ext cx="12405790" cy="698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755D2-7652-4670-B374-FF03C998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E9B-9428-4BA3-81B4-6613B429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FDA7D7A-86CD-4A99-9A4F-F9EA1048E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75"/>
          <a:stretch/>
        </p:blipFill>
        <p:spPr bwMode="auto">
          <a:xfrm>
            <a:off x="-2923981" y="-288604"/>
            <a:ext cx="9000334" cy="857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905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D782-3706-4F74-992D-2EDF1D6A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21A3-A124-4B2C-A098-A02D56D7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[âIMG]">
            <a:extLst>
              <a:ext uri="{FF2B5EF4-FFF2-40B4-BE49-F238E27FC236}">
                <a16:creationId xmlns:a16="http://schemas.microsoft.com/office/drawing/2014/main" id="{0182D64F-58E2-4103-A62D-5624988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94" y="0"/>
            <a:ext cx="9623125" cy="7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091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5FB1-1E11-44CA-AC50-D175C8C3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246" y="1958163"/>
            <a:ext cx="9249507" cy="2941674"/>
          </a:xfrm>
        </p:spPr>
        <p:txBody>
          <a:bodyPr/>
          <a:lstStyle/>
          <a:p>
            <a:pPr algn="l"/>
            <a:r>
              <a:rPr lang="en-US" sz="8800" dirty="0"/>
              <a:t>Models </a:t>
            </a:r>
            <a:br>
              <a:rPr lang="en-US" sz="8800" dirty="0"/>
            </a:br>
            <a:r>
              <a:rPr lang="en-US" sz="8800" b="1" dirty="0"/>
              <a:t>Written</a:t>
            </a:r>
            <a:r>
              <a:rPr lang="en-US" sz="8800" dirty="0"/>
              <a:t> by Machines</a:t>
            </a:r>
          </a:p>
        </p:txBody>
      </p:sp>
    </p:spTree>
    <p:extLst>
      <p:ext uri="{BB962C8B-B14F-4D97-AF65-F5344CB8AC3E}">
        <p14:creationId xmlns:p14="http://schemas.microsoft.com/office/powerpoint/2010/main" val="3804361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372B-6F8C-406E-B7C8-BBFB33DC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679CE-B599-419B-B6BE-5053AC509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02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8FE9BA-1929-47D5-9ED2-1CC954AE494C}"/>
              </a:ext>
            </a:extLst>
          </p:cNvPr>
          <p:cNvSpPr/>
          <p:nvPr/>
        </p:nvSpPr>
        <p:spPr>
          <a:xfrm>
            <a:off x="471377" y="1903227"/>
            <a:ext cx="3218122" cy="32606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bald eagle">
            <a:extLst>
              <a:ext uri="{FF2B5EF4-FFF2-40B4-BE49-F238E27FC236}">
                <a16:creationId xmlns:a16="http://schemas.microsoft.com/office/drawing/2014/main" id="{5FF3C5A7-B00D-4087-916D-3524C320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 t="17043" r="13924" b="11639"/>
          <a:stretch/>
        </p:blipFill>
        <p:spPr bwMode="auto">
          <a:xfrm>
            <a:off x="471377" y="1903226"/>
            <a:ext cx="3218122" cy="32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89404" y="468373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/>
        </p:nvGraphicFramePr>
        <p:xfrm>
          <a:off x="5702597" y="177810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5790" y="3334960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BBAC9697-59B5-4F87-8D3A-BBA3C3FB3F52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29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0A7A-1D9D-46F6-8871-0351629E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Giants</a:t>
            </a:r>
          </a:p>
        </p:txBody>
      </p:sp>
    </p:spTree>
    <p:extLst>
      <p:ext uri="{BB962C8B-B14F-4D97-AF65-F5344CB8AC3E}">
        <p14:creationId xmlns:p14="http://schemas.microsoft.com/office/powerpoint/2010/main" val="3862017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1612-6CE7-4435-98BE-F27BA750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7567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/>
              <a:t>Local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8795F-99B2-4DCB-B402-415BEABC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89115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@</a:t>
            </a:r>
            <a:r>
              <a:rPr lang="en-US" sz="4400" dirty="0" err="1"/>
              <a:t>ray_deck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0020A-15D9-426B-A852-EE8CC1DD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3205167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68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4166-AA94-465A-A882-1B604A14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Wadsworth Constant</a:t>
            </a:r>
          </a:p>
        </p:txBody>
      </p:sp>
    </p:spTree>
    <p:extLst>
      <p:ext uri="{BB962C8B-B14F-4D97-AF65-F5344CB8AC3E}">
        <p14:creationId xmlns:p14="http://schemas.microsoft.com/office/powerpoint/2010/main" val="18572972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5477-5E9B-4194-A06F-74569B82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92E0-680A-43A1-9629-8BEF9785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math on glass">
            <a:extLst>
              <a:ext uri="{FF2B5EF4-FFF2-40B4-BE49-F238E27FC236}">
                <a16:creationId xmlns:a16="http://schemas.microsoft.com/office/drawing/2014/main" id="{9A735269-F8CB-4518-B0AA-93CD46287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9376" y="0"/>
            <a:ext cx="13938467" cy="92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978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44322C-340F-4BCD-B475-285305C93906}"/>
              </a:ext>
            </a:extLst>
          </p:cNvPr>
          <p:cNvSpPr/>
          <p:nvPr/>
        </p:nvSpPr>
        <p:spPr>
          <a:xfrm>
            <a:off x="-105508" y="-82062"/>
            <a:ext cx="12531970" cy="7039708"/>
          </a:xfrm>
          <a:prstGeom prst="rect">
            <a:avLst/>
          </a:prstGeom>
          <a:solidFill>
            <a:srgbClr val="E8E4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DD37E-E946-429F-BB5C-CD9BC2781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3"/>
          <a:stretch/>
        </p:blipFill>
        <p:spPr>
          <a:xfrm rot="5400000">
            <a:off x="1489936" y="-228602"/>
            <a:ext cx="9085460" cy="6768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733D16-BF89-43DF-BA93-BDA802ED52CA}"/>
              </a:ext>
            </a:extLst>
          </p:cNvPr>
          <p:cNvSpPr/>
          <p:nvPr/>
        </p:nvSpPr>
        <p:spPr>
          <a:xfrm rot="191174">
            <a:off x="2374829" y="-335116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936636-1D27-406F-B353-721C52BCABF2}"/>
              </a:ext>
            </a:extLst>
          </p:cNvPr>
          <p:cNvSpPr/>
          <p:nvPr/>
        </p:nvSpPr>
        <p:spPr>
          <a:xfrm rot="21439336">
            <a:off x="9281037" y="-634052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478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A0BB-5EDA-4261-815D-6324DC4E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7" y="2211572"/>
            <a:ext cx="4629546" cy="2941674"/>
          </a:xfrm>
        </p:spPr>
        <p:txBody>
          <a:bodyPr/>
          <a:lstStyle/>
          <a:p>
            <a:r>
              <a:rPr lang="en-US" dirty="0"/>
              <a:t>y = mx + b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97D027-4F9B-4E17-9856-A97C63F50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10" y="1119963"/>
            <a:ext cx="7938979" cy="5252958"/>
          </a:xfrm>
        </p:spPr>
      </p:pic>
    </p:spTree>
    <p:extLst>
      <p:ext uri="{BB962C8B-B14F-4D97-AF65-F5344CB8AC3E}">
        <p14:creationId xmlns:p14="http://schemas.microsoft.com/office/powerpoint/2010/main" val="193594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708D7E-7E4E-4FE2-9C03-7D242DB4C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56499"/>
              </p:ext>
            </p:extLst>
          </p:nvPr>
        </p:nvGraphicFramePr>
        <p:xfrm>
          <a:off x="5367563" y="135375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0815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9083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862D86DF-D821-415C-869F-5DCCAC784E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705179"/>
              </p:ext>
            </p:extLst>
          </p:nvPr>
        </p:nvGraphicFramePr>
        <p:xfrm>
          <a:off x="4701251" y="2129991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73397E-EA53-4092-854F-F848475BD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90335"/>
              </p:ext>
            </p:extLst>
          </p:nvPr>
        </p:nvGraphicFramePr>
        <p:xfrm>
          <a:off x="4469996" y="2824595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644CFB-7A69-4685-8048-DF7E55C2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18" y="1935126"/>
            <a:ext cx="11887200" cy="2941674"/>
          </a:xfrm>
        </p:spPr>
        <p:txBody>
          <a:bodyPr/>
          <a:lstStyle/>
          <a:p>
            <a:r>
              <a:rPr lang="en-US" sz="8000" dirty="0"/>
              <a:t>= f(                         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8BEECC-22F5-432F-93F9-0CDF418D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982703"/>
              </p:ext>
            </p:extLst>
          </p:nvPr>
        </p:nvGraphicFramePr>
        <p:xfrm>
          <a:off x="199264" y="212651"/>
          <a:ext cx="1793358" cy="955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3358">
                  <a:extLst>
                    <a:ext uri="{9D8B030D-6E8A-4147-A177-3AD203B41FA5}">
                      <a16:colId xmlns:a16="http://schemas.microsoft.com/office/drawing/2014/main" val="9789351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0.1489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4843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0.0026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2704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0.0128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3361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0.0731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24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0.1212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0709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0.0933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0560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58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0.0011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19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0.0432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804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0.0002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999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0.0299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8442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0.0054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579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0.0255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862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0.0035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864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0.1043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4409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0.1407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1768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0.0958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3816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0.0060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8442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4707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0.0417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88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6002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0.0389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51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868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38B0-98FE-4839-8FCD-733C6928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85352-9C90-4B76-AFEC-5FFAC9057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08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4DCE-326A-4D68-B664-A53D7500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35126"/>
            <a:ext cx="11646196" cy="294167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High-Dimensional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18388721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4DCE-326A-4D68-B664-A53D7500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6" y="1935126"/>
            <a:ext cx="11624931" cy="294167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High-Dimensional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/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298407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4DCE-326A-4D68-B664-A53D7500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6" y="1935126"/>
            <a:ext cx="11624931" cy="294167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High-Dimensional </a:t>
            </a:r>
            <a:r>
              <a:rPr lang="en-US" b="1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678101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4F7F22-2FE7-49F2-B390-0F89F6357BC9}"/>
              </a:ext>
            </a:extLst>
          </p:cNvPr>
          <p:cNvSpPr/>
          <p:nvPr/>
        </p:nvSpPr>
        <p:spPr>
          <a:xfrm>
            <a:off x="5772591" y="730641"/>
            <a:ext cx="5523617" cy="30054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135216"/>
              </p:ext>
            </p:extLst>
          </p:nvPr>
        </p:nvGraphicFramePr>
        <p:xfrm>
          <a:off x="5792974" y="751905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0815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9083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D0E026-25AC-44D8-BDE6-48238CEC73B6}"/>
              </a:ext>
            </a:extLst>
          </p:cNvPr>
          <p:cNvSpPr/>
          <p:nvPr/>
        </p:nvSpPr>
        <p:spPr>
          <a:xfrm>
            <a:off x="3670889" y="1839367"/>
            <a:ext cx="5523617" cy="30054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744926"/>
              </p:ext>
            </p:extLst>
          </p:nvPr>
        </p:nvGraphicFramePr>
        <p:xfrm>
          <a:off x="3716076" y="1881898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DCD955A-BEAD-4754-A3AC-F8456E4D8DC3}"/>
              </a:ext>
            </a:extLst>
          </p:cNvPr>
          <p:cNvSpPr/>
          <p:nvPr/>
        </p:nvSpPr>
        <p:spPr>
          <a:xfrm>
            <a:off x="997685" y="3147237"/>
            <a:ext cx="5523617" cy="30054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4298"/>
              </p:ext>
            </p:extLst>
          </p:nvPr>
        </p:nvGraphicFramePr>
        <p:xfrm>
          <a:off x="1018949" y="3164837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846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37BBC3-0E40-4F09-971F-1426455E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768960"/>
              </p:ext>
            </p:extLst>
          </p:nvPr>
        </p:nvGraphicFramePr>
        <p:xfrm>
          <a:off x="1346791" y="212651"/>
          <a:ext cx="1793358" cy="955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3358">
                  <a:extLst>
                    <a:ext uri="{9D8B030D-6E8A-4147-A177-3AD203B41FA5}">
                      <a16:colId xmlns:a16="http://schemas.microsoft.com/office/drawing/2014/main" val="9789351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0.1489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4843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0.0026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2704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0.0128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3361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0.0731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24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0.1212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0709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0.0933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0560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58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0.0011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19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0.0432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804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999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0.0299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8442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0.0054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579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0.0255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862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0.0035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864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0.1043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4409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0.1407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1768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0.0958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3816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0.0060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8442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4707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0.0417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88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6002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0.0389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51062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CABB8CA-578E-4F37-BBA3-E17EA7A0CD01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A4C552-449F-48B9-831E-2A80566A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436403"/>
              </p:ext>
            </p:extLst>
          </p:nvPr>
        </p:nvGraphicFramePr>
        <p:xfrm>
          <a:off x="5343893" y="2936211"/>
          <a:ext cx="5572199" cy="1668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832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3799367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35%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 err="1">
                          <a:solidFill>
                            <a:srgbClr val="FFC000"/>
                          </a:solidFill>
                          <a:effectLst/>
                        </a:rPr>
                        <a:t>SwiftFest</a:t>
                      </a:r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 Logo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24%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effectLst/>
                        </a:rPr>
                        <a:t>Swift Logo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430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12%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effectLst/>
                        </a:rPr>
                        <a:t>Bird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02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D470-1369-4956-A7D5-6D4250D8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6" y="2565991"/>
            <a:ext cx="11887200" cy="2941674"/>
          </a:xfrm>
        </p:spPr>
        <p:txBody>
          <a:bodyPr/>
          <a:lstStyle/>
          <a:p>
            <a:r>
              <a:rPr lang="en-US" dirty="0"/>
              <a:t>Conv2D</a:t>
            </a:r>
            <a:br>
              <a:rPr lang="en-US" dirty="0"/>
            </a:br>
            <a:r>
              <a:rPr lang="en-US" dirty="0" err="1"/>
              <a:t>MaxPool</a:t>
            </a:r>
            <a:br>
              <a:rPr lang="en-US" dirty="0"/>
            </a:br>
            <a:r>
              <a:rPr lang="en-US" dirty="0" err="1"/>
              <a:t>ReLU</a:t>
            </a:r>
            <a:br>
              <a:rPr lang="en-US" dirty="0"/>
            </a:br>
            <a:r>
              <a:rPr lang="en-US" dirty="0"/>
              <a:t>Sigmoid</a:t>
            </a:r>
            <a:br>
              <a:rPr lang="en-US" dirty="0"/>
            </a:br>
            <a:r>
              <a:rPr lang="en-US" dirty="0" err="1"/>
              <a:t>TanH</a:t>
            </a:r>
            <a:br>
              <a:rPr lang="en-US" dirty="0"/>
            </a:br>
            <a:r>
              <a:rPr lang="en-US" dirty="0"/>
              <a:t>LSTM</a:t>
            </a:r>
            <a:br>
              <a:rPr lang="en-US" dirty="0"/>
            </a:br>
            <a:r>
              <a:rPr lang="en-US" dirty="0"/>
              <a:t>GRU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244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D334801-EB28-4020-9580-DF202C8C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35" y="-1195075"/>
            <a:ext cx="12278335" cy="7569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96141" y="4608219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012A2-C175-4E4F-ACF9-0EC453D07626}"/>
              </a:ext>
            </a:extLst>
          </p:cNvPr>
          <p:cNvSpPr txBox="1"/>
          <p:nvPr/>
        </p:nvSpPr>
        <p:spPr>
          <a:xfrm>
            <a:off x="2174593" y="5851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1319617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C3BAAEB6-7BAE-4A80-9525-A5470D6B93C2}"/>
              </a:ext>
            </a:extLst>
          </p:cNvPr>
          <p:cNvGrpSpPr/>
          <p:nvPr/>
        </p:nvGrpSpPr>
        <p:grpSpPr>
          <a:xfrm rot="18999872">
            <a:off x="2097077" y="-330747"/>
            <a:ext cx="7904218" cy="7885979"/>
            <a:chOff x="1512888" y="731838"/>
            <a:chExt cx="5791200" cy="5834062"/>
          </a:xfrm>
        </p:grpSpPr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0112671-2672-4BC6-8187-D9119AE618C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12888" y="731838"/>
              <a:ext cx="5791200" cy="583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1A4C481-3EF2-43D6-B961-0C5A93498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501" y="2987675"/>
              <a:ext cx="1016000" cy="876300"/>
            </a:xfrm>
            <a:custGeom>
              <a:avLst/>
              <a:gdLst>
                <a:gd name="T0" fmla="*/ 762 w 762"/>
                <a:gd name="T1" fmla="*/ 653 h 653"/>
                <a:gd name="T2" fmla="*/ 0 w 762"/>
                <a:gd name="T3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653">
                  <a:moveTo>
                    <a:pt x="762" y="653"/>
                  </a:moveTo>
                  <a:cubicBezTo>
                    <a:pt x="696" y="303"/>
                    <a:pt x="357" y="0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A2179DA-0896-4A1E-BB1B-7B9AB280F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783013"/>
              <a:ext cx="252413" cy="241300"/>
            </a:xfrm>
            <a:custGeom>
              <a:avLst/>
              <a:gdLst>
                <a:gd name="T0" fmla="*/ 112 w 189"/>
                <a:gd name="T1" fmla="*/ 180 h 180"/>
                <a:gd name="T2" fmla="*/ 189 w 189"/>
                <a:gd name="T3" fmla="*/ 0 h 180"/>
                <a:gd name="T4" fmla="*/ 98 w 189"/>
                <a:gd name="T5" fmla="*/ 45 h 180"/>
                <a:gd name="T6" fmla="*/ 0 w 189"/>
                <a:gd name="T7" fmla="*/ 20 h 180"/>
                <a:gd name="T8" fmla="*/ 112 w 18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80">
                  <a:moveTo>
                    <a:pt x="112" y="180"/>
                  </a:moveTo>
                  <a:cubicBezTo>
                    <a:pt x="127" y="122"/>
                    <a:pt x="156" y="48"/>
                    <a:pt x="189" y="0"/>
                  </a:cubicBezTo>
                  <a:lnTo>
                    <a:pt x="98" y="45"/>
                  </a:lnTo>
                  <a:lnTo>
                    <a:pt x="0" y="20"/>
                  </a:lnTo>
                  <a:cubicBezTo>
                    <a:pt x="42" y="60"/>
                    <a:pt x="85" y="126"/>
                    <a:pt x="112" y="180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E334DE8-737F-4FEF-9E30-91B319644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6" y="1698625"/>
              <a:ext cx="2947988" cy="2809875"/>
            </a:xfrm>
            <a:custGeom>
              <a:avLst/>
              <a:gdLst>
                <a:gd name="T0" fmla="*/ 0 w 2212"/>
                <a:gd name="T1" fmla="*/ 0 h 2093"/>
                <a:gd name="T2" fmla="*/ 2212 w 2212"/>
                <a:gd name="T3" fmla="*/ 209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12" h="2093">
                  <a:moveTo>
                    <a:pt x="0" y="0"/>
                  </a:moveTo>
                  <a:cubicBezTo>
                    <a:pt x="1641" y="0"/>
                    <a:pt x="2184" y="665"/>
                    <a:pt x="2212" y="2093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3E585B1-A58D-4079-811C-874C54104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788" y="4437063"/>
              <a:ext cx="252413" cy="231775"/>
            </a:xfrm>
            <a:custGeom>
              <a:avLst/>
              <a:gdLst>
                <a:gd name="T0" fmla="*/ 99 w 190"/>
                <a:gd name="T1" fmla="*/ 173 h 173"/>
                <a:gd name="T2" fmla="*/ 0 w 190"/>
                <a:gd name="T3" fmla="*/ 5 h 173"/>
                <a:gd name="T4" fmla="*/ 96 w 190"/>
                <a:gd name="T5" fmla="*/ 37 h 173"/>
                <a:gd name="T6" fmla="*/ 190 w 190"/>
                <a:gd name="T7" fmla="*/ 0 h 173"/>
                <a:gd name="T8" fmla="*/ 99 w 190"/>
                <a:gd name="T9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73">
                  <a:moveTo>
                    <a:pt x="99" y="173"/>
                  </a:moveTo>
                  <a:cubicBezTo>
                    <a:pt x="77" y="117"/>
                    <a:pt x="39" y="47"/>
                    <a:pt x="0" y="5"/>
                  </a:cubicBezTo>
                  <a:lnTo>
                    <a:pt x="96" y="37"/>
                  </a:lnTo>
                  <a:lnTo>
                    <a:pt x="190" y="0"/>
                  </a:lnTo>
                  <a:cubicBezTo>
                    <a:pt x="153" y="45"/>
                    <a:pt x="119" y="116"/>
                    <a:pt x="99" y="173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617651D6-E59F-4814-8A4B-31FD55129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226" y="892175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8AA29C53-3B45-4656-8005-DE5A0E46C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988" y="1536700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4BB7D0F0-CBE5-4D95-B61F-49531A865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751" y="2181225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A1A2FFA8-D95F-4973-B999-3AC1610F7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926" y="2825750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047047D0-F5CC-4E4A-A172-AEFCA246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688" y="3470275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3EBB5F6E-94C9-49F0-B16A-85B32F70A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451" y="4114800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0">
              <a:extLst>
                <a:ext uri="{FF2B5EF4-FFF2-40B4-BE49-F238E27FC236}">
                  <a16:creationId xmlns:a16="http://schemas.microsoft.com/office/drawing/2014/main" id="{3BCECA43-E173-4E1F-897D-03DA613E3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0213" y="4759325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27C1B28-546E-468E-8AB1-08304D0D9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6" y="5403850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B1691CEE-4784-492F-A122-A540CE053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9738" y="6048375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DF7A56F3-47B8-4BB2-B4F2-48D6AB3B0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313" y="1214438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B8B7004-AF56-4191-B90A-8FD82163A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163" y="1284288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E4DC0A43-4D3B-4CF8-8954-4D0D329387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2076" y="1858963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75E84252-BDC6-4329-A745-71DC00ECF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926" y="1928813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6574870D-744E-46AB-9C76-6D8D4ED75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1601" y="3148013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EAE635BF-F537-4EC7-9F37-4F4284941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451" y="3217863"/>
              <a:ext cx="249238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879BFD78-ACE6-47DF-A8A9-CECAA8A27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1126" y="4437063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8E976A65-855E-4D89-808B-8D89C5F6E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388" y="4506913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256A8953-3B17-4B37-A0AD-FF84902C1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0888" y="5081588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D13197BD-D69C-4BCC-9B5D-F65A86AAC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1" y="5151438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7BF17BC9-2E3F-4B77-ACAF-394C4149B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6" y="1304925"/>
              <a:ext cx="1509713" cy="1677987"/>
            </a:xfrm>
            <a:custGeom>
              <a:avLst/>
              <a:gdLst>
                <a:gd name="T0" fmla="*/ 1133 w 1133"/>
                <a:gd name="T1" fmla="*/ 1250 h 1250"/>
                <a:gd name="T2" fmla="*/ 0 w 1133"/>
                <a:gd name="T3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33" h="1250">
                  <a:moveTo>
                    <a:pt x="1133" y="1250"/>
                  </a:moveTo>
                  <a:cubicBezTo>
                    <a:pt x="349" y="1204"/>
                    <a:pt x="0" y="709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83F789FB-ABE6-42D9-A2CF-B6F26D7A7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251" y="2851150"/>
              <a:ext cx="231775" cy="255587"/>
            </a:xfrm>
            <a:custGeom>
              <a:avLst/>
              <a:gdLst>
                <a:gd name="T0" fmla="*/ 174 w 174"/>
                <a:gd name="T1" fmla="*/ 101 h 190"/>
                <a:gd name="T2" fmla="*/ 7 w 174"/>
                <a:gd name="T3" fmla="*/ 0 h 190"/>
                <a:gd name="T4" fmla="*/ 38 w 174"/>
                <a:gd name="T5" fmla="*/ 96 h 190"/>
                <a:gd name="T6" fmla="*/ 0 w 174"/>
                <a:gd name="T7" fmla="*/ 190 h 190"/>
                <a:gd name="T8" fmla="*/ 174 w 174"/>
                <a:gd name="T9" fmla="*/ 10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0">
                  <a:moveTo>
                    <a:pt x="174" y="101"/>
                  </a:moveTo>
                  <a:cubicBezTo>
                    <a:pt x="118" y="78"/>
                    <a:pt x="49" y="40"/>
                    <a:pt x="7" y="0"/>
                  </a:cubicBezTo>
                  <a:lnTo>
                    <a:pt x="38" y="96"/>
                  </a:lnTo>
                  <a:lnTo>
                    <a:pt x="0" y="190"/>
                  </a:lnTo>
                  <a:cubicBezTo>
                    <a:pt x="45" y="154"/>
                    <a:pt x="117" y="120"/>
                    <a:pt x="174" y="101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996452F-F898-4396-9A6E-4F565851D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3883025"/>
              <a:ext cx="1509713" cy="1677987"/>
            </a:xfrm>
            <a:custGeom>
              <a:avLst/>
              <a:gdLst>
                <a:gd name="T0" fmla="*/ 1133 w 1133"/>
                <a:gd name="T1" fmla="*/ 1250 h 1250"/>
                <a:gd name="T2" fmla="*/ 0 w 1133"/>
                <a:gd name="T3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33" h="1250">
                  <a:moveTo>
                    <a:pt x="1133" y="1250"/>
                  </a:moveTo>
                  <a:cubicBezTo>
                    <a:pt x="248" y="1203"/>
                    <a:pt x="0" y="634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625F90EC-E2C6-43F3-8D7C-DBD5540BA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301" y="5430838"/>
              <a:ext cx="231775" cy="254000"/>
            </a:xfrm>
            <a:custGeom>
              <a:avLst/>
              <a:gdLst>
                <a:gd name="T0" fmla="*/ 174 w 174"/>
                <a:gd name="T1" fmla="*/ 100 h 190"/>
                <a:gd name="T2" fmla="*/ 6 w 174"/>
                <a:gd name="T3" fmla="*/ 0 h 190"/>
                <a:gd name="T4" fmla="*/ 38 w 174"/>
                <a:gd name="T5" fmla="*/ 96 h 190"/>
                <a:gd name="T6" fmla="*/ 0 w 174"/>
                <a:gd name="T7" fmla="*/ 190 h 190"/>
                <a:gd name="T8" fmla="*/ 174 w 174"/>
                <a:gd name="T9" fmla="*/ 10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0">
                  <a:moveTo>
                    <a:pt x="174" y="100"/>
                  </a:moveTo>
                  <a:cubicBezTo>
                    <a:pt x="118" y="77"/>
                    <a:pt x="49" y="39"/>
                    <a:pt x="6" y="0"/>
                  </a:cubicBezTo>
                  <a:lnTo>
                    <a:pt x="38" y="96"/>
                  </a:lnTo>
                  <a:lnTo>
                    <a:pt x="0" y="190"/>
                  </a:lnTo>
                  <a:cubicBezTo>
                    <a:pt x="45" y="153"/>
                    <a:pt x="117" y="119"/>
                    <a:pt x="174" y="100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522ABF9-DEF7-4768-8D48-74960BE4C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263" y="3632200"/>
              <a:ext cx="2305050" cy="2165350"/>
            </a:xfrm>
            <a:custGeom>
              <a:avLst/>
              <a:gdLst>
                <a:gd name="T0" fmla="*/ 0 w 1730"/>
                <a:gd name="T1" fmla="*/ 0 h 1613"/>
                <a:gd name="T2" fmla="*/ 1730 w 1730"/>
                <a:gd name="T3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30" h="1613">
                  <a:moveTo>
                    <a:pt x="0" y="0"/>
                  </a:moveTo>
                  <a:cubicBezTo>
                    <a:pt x="1193" y="0"/>
                    <a:pt x="1689" y="737"/>
                    <a:pt x="1730" y="1613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D5857A38-CBC7-42DA-AC95-8AF32A66E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5138" y="5724525"/>
              <a:ext cx="252413" cy="233362"/>
            </a:xfrm>
            <a:custGeom>
              <a:avLst/>
              <a:gdLst>
                <a:gd name="T0" fmla="*/ 101 w 190"/>
                <a:gd name="T1" fmla="*/ 174 h 174"/>
                <a:gd name="T2" fmla="*/ 0 w 190"/>
                <a:gd name="T3" fmla="*/ 7 h 174"/>
                <a:gd name="T4" fmla="*/ 96 w 190"/>
                <a:gd name="T5" fmla="*/ 38 h 174"/>
                <a:gd name="T6" fmla="*/ 190 w 190"/>
                <a:gd name="T7" fmla="*/ 0 h 174"/>
                <a:gd name="T8" fmla="*/ 101 w 190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74">
                  <a:moveTo>
                    <a:pt x="101" y="174"/>
                  </a:moveTo>
                  <a:cubicBezTo>
                    <a:pt x="78" y="118"/>
                    <a:pt x="40" y="49"/>
                    <a:pt x="0" y="7"/>
                  </a:cubicBezTo>
                  <a:lnTo>
                    <a:pt x="96" y="38"/>
                  </a:lnTo>
                  <a:lnTo>
                    <a:pt x="190" y="0"/>
                  </a:lnTo>
                  <a:cubicBezTo>
                    <a:pt x="154" y="45"/>
                    <a:pt x="120" y="117"/>
                    <a:pt x="101" y="174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2117756-45AF-491D-B58E-7C2C1F20F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3238500"/>
              <a:ext cx="2789238" cy="2968625"/>
            </a:xfrm>
            <a:custGeom>
              <a:avLst/>
              <a:gdLst>
                <a:gd name="T0" fmla="*/ 2093 w 2093"/>
                <a:gd name="T1" fmla="*/ 2212 h 2212"/>
                <a:gd name="T2" fmla="*/ 0 w 2093"/>
                <a:gd name="T3" fmla="*/ 0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93" h="2212">
                  <a:moveTo>
                    <a:pt x="2093" y="2212"/>
                  </a:moveTo>
                  <a:cubicBezTo>
                    <a:pt x="201" y="2184"/>
                    <a:pt x="0" y="1483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023C9ECD-FA95-458A-A64D-CE72A0A9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1" y="6078538"/>
              <a:ext cx="230188" cy="255587"/>
            </a:xfrm>
            <a:custGeom>
              <a:avLst/>
              <a:gdLst>
                <a:gd name="T0" fmla="*/ 172 w 172"/>
                <a:gd name="T1" fmla="*/ 97 h 190"/>
                <a:gd name="T2" fmla="*/ 2 w 172"/>
                <a:gd name="T3" fmla="*/ 0 h 190"/>
                <a:gd name="T4" fmla="*/ 36 w 172"/>
                <a:gd name="T5" fmla="*/ 95 h 190"/>
                <a:gd name="T6" fmla="*/ 0 w 172"/>
                <a:gd name="T7" fmla="*/ 190 h 190"/>
                <a:gd name="T8" fmla="*/ 172 w 172"/>
                <a:gd name="T9" fmla="*/ 9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90">
                  <a:moveTo>
                    <a:pt x="172" y="97"/>
                  </a:moveTo>
                  <a:cubicBezTo>
                    <a:pt x="116" y="75"/>
                    <a:pt x="46" y="39"/>
                    <a:pt x="2" y="0"/>
                  </a:cubicBezTo>
                  <a:lnTo>
                    <a:pt x="36" y="95"/>
                  </a:lnTo>
                  <a:lnTo>
                    <a:pt x="0" y="190"/>
                  </a:lnTo>
                  <a:cubicBezTo>
                    <a:pt x="44" y="153"/>
                    <a:pt x="115" y="117"/>
                    <a:pt x="172" y="97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21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D334801-EB28-4020-9580-DF202C8C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35" y="-1195075"/>
            <a:ext cx="12278335" cy="7569174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54" y="1972747"/>
            <a:ext cx="2321491" cy="17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96141" y="4608219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2F9BB-77E3-487A-A26A-59A482BADD0A}"/>
              </a:ext>
            </a:extLst>
          </p:cNvPr>
          <p:cNvSpPr txBox="1"/>
          <p:nvPr/>
        </p:nvSpPr>
        <p:spPr>
          <a:xfrm>
            <a:off x="2174593" y="5851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F4F5-A148-42F6-B091-AB9CB2C3254B}"/>
              </a:ext>
            </a:extLst>
          </p:cNvPr>
          <p:cNvSpPr txBox="1"/>
          <p:nvPr/>
        </p:nvSpPr>
        <p:spPr>
          <a:xfrm>
            <a:off x="5700813" y="585233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82822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4CFB-7A69-4685-8048-DF7E55C2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y = f(x)</a:t>
            </a:r>
          </a:p>
        </p:txBody>
      </p:sp>
    </p:spTree>
    <p:extLst>
      <p:ext uri="{BB962C8B-B14F-4D97-AF65-F5344CB8AC3E}">
        <p14:creationId xmlns:p14="http://schemas.microsoft.com/office/powerpoint/2010/main" val="6983757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598464-209B-413F-9554-7084B735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87" y="1935126"/>
            <a:ext cx="10780070" cy="2941674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Model as </a:t>
            </a:r>
            <a:r>
              <a:rPr lang="en-US" dirty="0"/>
              <a:t>Data Structure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Model as </a:t>
            </a:r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431320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840A-7322-42C0-87F2-4B9C62A7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7926930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D334801-EB28-4020-9580-DF202C8C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35" y="-1195075"/>
            <a:ext cx="12278335" cy="7569174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54" y="1972747"/>
            <a:ext cx="2321491" cy="17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96141" y="4608219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2F9BB-77E3-487A-A26A-59A482BADD0A}"/>
              </a:ext>
            </a:extLst>
          </p:cNvPr>
          <p:cNvSpPr txBox="1"/>
          <p:nvPr/>
        </p:nvSpPr>
        <p:spPr>
          <a:xfrm>
            <a:off x="2174593" y="5851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F4F5-A148-42F6-B091-AB9CB2C3254B}"/>
              </a:ext>
            </a:extLst>
          </p:cNvPr>
          <p:cNvSpPr txBox="1"/>
          <p:nvPr/>
        </p:nvSpPr>
        <p:spPr>
          <a:xfrm>
            <a:off x="5700813" y="5852331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2015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A848FB-7EBB-4B9C-BE4C-3FAE230DC5D8}"/>
              </a:ext>
            </a:extLst>
          </p:cNvPr>
          <p:cNvSpPr txBox="1"/>
          <p:nvPr/>
        </p:nvSpPr>
        <p:spPr>
          <a:xfrm>
            <a:off x="8240714" y="5846164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352" y="551515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89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125AC-674D-4194-A7CB-A823AC7B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96" y="-1271296"/>
            <a:ext cx="11931528" cy="7355379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54" y="1972747"/>
            <a:ext cx="2321491" cy="17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86276" y="4634548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8" descr="Image result for keras icon">
            <a:extLst>
              <a:ext uri="{FF2B5EF4-FFF2-40B4-BE49-F238E27FC236}">
                <a16:creationId xmlns:a16="http://schemas.microsoft.com/office/drawing/2014/main" id="{B919F26C-A201-4C7E-A2B8-4D6ADF65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11" y="4117466"/>
            <a:ext cx="1405310" cy="138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2F9BB-77E3-487A-A26A-59A482BADD0A}"/>
              </a:ext>
            </a:extLst>
          </p:cNvPr>
          <p:cNvSpPr txBox="1"/>
          <p:nvPr/>
        </p:nvSpPr>
        <p:spPr>
          <a:xfrm>
            <a:off x="2174593" y="5851968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F4F5-A148-42F6-B091-AB9CB2C3254B}"/>
              </a:ext>
            </a:extLst>
          </p:cNvPr>
          <p:cNvSpPr txBox="1"/>
          <p:nvPr/>
        </p:nvSpPr>
        <p:spPr>
          <a:xfrm>
            <a:off x="5700813" y="585233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A848FB-7EBB-4B9C-BE4C-3FAE230DC5D8}"/>
              </a:ext>
            </a:extLst>
          </p:cNvPr>
          <p:cNvSpPr txBox="1"/>
          <p:nvPr/>
        </p:nvSpPr>
        <p:spPr>
          <a:xfrm>
            <a:off x="8374649" y="5809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352" y="551515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38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8DB9CA75-FDE9-4938-AFF0-07DEF90A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546" y="1513090"/>
            <a:ext cx="3831819" cy="383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26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7749-8D4A-4F17-8128-40641648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File Specification</a:t>
            </a:r>
            <a:br>
              <a:rPr lang="en-US" dirty="0"/>
            </a:br>
            <a:r>
              <a:rPr lang="en-US" dirty="0"/>
              <a:t>API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Conversion Tools</a:t>
            </a:r>
          </a:p>
        </p:txBody>
      </p:sp>
    </p:spTree>
    <p:extLst>
      <p:ext uri="{BB962C8B-B14F-4D97-AF65-F5344CB8AC3E}">
        <p14:creationId xmlns:p14="http://schemas.microsoft.com/office/powerpoint/2010/main" val="18055290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DC859-AAF7-4C03-A2FB-BAE3A52F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/>
              <a:t>ProtoBuf</a:t>
            </a:r>
            <a:endParaRPr lang="en-US" sz="6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24878-AB3C-4726-98DB-109123173F67}"/>
              </a:ext>
            </a:extLst>
          </p:cNvPr>
          <p:cNvSpPr/>
          <p:nvPr/>
        </p:nvSpPr>
        <p:spPr>
          <a:xfrm>
            <a:off x="0" y="4260558"/>
            <a:ext cx="1214510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/>
              <a:t>apple.github.io/coremltools/</a:t>
            </a:r>
            <a:r>
              <a:rPr lang="en-US" sz="3800" dirty="0" err="1"/>
              <a:t>coremlspecification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663786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D0C3-4354-4462-9403-D09A24EB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F9C0E-79BA-469B-BAFE-D5B5BD909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47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8319246" y="2743200"/>
            <a:ext cx="3358780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Output Conversion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4685552" y="2743200"/>
            <a:ext cx="2779060" cy="161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Execution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Metal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591670" y="2743200"/>
            <a:ext cx="3239248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Input Conversion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49B01C-9C7D-471C-A49E-28B63890A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02420"/>
              </p:ext>
            </p:extLst>
          </p:nvPr>
        </p:nvGraphicFramePr>
        <p:xfrm>
          <a:off x="8373039" y="5216999"/>
          <a:ext cx="5572199" cy="1303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1505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4430694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35%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solidFill>
                            <a:srgbClr val="FFC000"/>
                          </a:solidFill>
                          <a:effectLst/>
                        </a:rPr>
                        <a:t>SwiftFest</a:t>
                      </a:r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 Logo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24%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Swift Logo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430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12%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Bird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B4B990CA-AF50-45FE-B552-96DB44026EA9}"/>
              </a:ext>
            </a:extLst>
          </p:cNvPr>
          <p:cNvSpPr/>
          <p:nvPr/>
        </p:nvSpPr>
        <p:spPr>
          <a:xfrm>
            <a:off x="1996140" y="1912471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9A27589-44E4-48B2-9EBF-43919CF8C786}"/>
              </a:ext>
            </a:extLst>
          </p:cNvPr>
          <p:cNvSpPr/>
          <p:nvPr/>
        </p:nvSpPr>
        <p:spPr>
          <a:xfrm>
            <a:off x="9729694" y="4557059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094595-9737-4B31-8EA0-4365FB61E498}"/>
              </a:ext>
            </a:extLst>
          </p:cNvPr>
          <p:cNvSpPr/>
          <p:nvPr/>
        </p:nvSpPr>
        <p:spPr>
          <a:xfrm rot="16200000">
            <a:off x="3989294" y="3320158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5C8407-E1A0-4B14-B170-3B2C3136A45C}"/>
              </a:ext>
            </a:extLst>
          </p:cNvPr>
          <p:cNvSpPr/>
          <p:nvPr/>
        </p:nvSpPr>
        <p:spPr>
          <a:xfrm rot="16200000">
            <a:off x="7622987" y="3320156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D96C2-8CB6-4BC3-88F4-2C3C730D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40" y="-88712"/>
            <a:ext cx="1932297" cy="19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5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2BB8-AE47-40AB-95FE-EEFF1C8B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 err="1"/>
              <a:t>MLModel</a:t>
            </a:r>
            <a:br>
              <a:rPr lang="en-US" dirty="0"/>
            </a:br>
            <a:r>
              <a:rPr lang="en-US" dirty="0" err="1"/>
              <a:t>VisionKit</a:t>
            </a:r>
            <a:br>
              <a:rPr lang="en-US" dirty="0"/>
            </a:b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NSLinguisticTagger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GameplayKit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9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CF112-4B34-40F0-95EA-639A2753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US" sz="6000" dirty="0"/>
              <a:t>Computer Vision</a:t>
            </a:r>
            <a:br>
              <a:rPr lang="en-US" sz="6000" dirty="0"/>
            </a:br>
            <a:r>
              <a:rPr lang="en-US" sz="6000" dirty="0"/>
              <a:t>Image Classification</a:t>
            </a:r>
            <a:br>
              <a:rPr lang="en-US" sz="6000" dirty="0"/>
            </a:br>
            <a:r>
              <a:rPr lang="en-US" sz="6000" dirty="0"/>
              <a:t>Natural Language Processing</a:t>
            </a:r>
          </a:p>
        </p:txBody>
      </p:sp>
    </p:spTree>
    <p:extLst>
      <p:ext uri="{BB962C8B-B14F-4D97-AF65-F5344CB8AC3E}">
        <p14:creationId xmlns:p14="http://schemas.microsoft.com/office/powerpoint/2010/main" val="5248720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EDD3-1E43-4B57-AB4E-57B93882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BC621-7EEB-45A6-9D53-FBFBF21E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667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EDD3-1E43-4B57-AB4E-57B93882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VNCoreMLRequest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BC621-7EEB-45A6-9D53-FBFBF21E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7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D4E8-12E9-414E-88AF-84919D9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VNClassificationObservation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32D0E-DA6B-4F1B-8465-A0074209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08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6E36-22E3-45AC-8769-A689AAB7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04" y="1935126"/>
            <a:ext cx="11887200" cy="2941674"/>
          </a:xfrm>
        </p:spPr>
        <p:txBody>
          <a:bodyPr/>
          <a:lstStyle/>
          <a:p>
            <a:r>
              <a:rPr lang="en-US" dirty="0" err="1"/>
              <a:t>MLModel.compile</a:t>
            </a:r>
            <a:r>
              <a:rPr lang="en-US" dirty="0"/>
              <a:t>(url:)</a:t>
            </a:r>
          </a:p>
        </p:txBody>
      </p:sp>
    </p:spTree>
    <p:extLst>
      <p:ext uri="{BB962C8B-B14F-4D97-AF65-F5344CB8AC3E}">
        <p14:creationId xmlns:p14="http://schemas.microsoft.com/office/powerpoint/2010/main" val="2078914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8918-7894-4B41-80D9-7AEF533E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DictionaryFeatureProvider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D370-3B83-4BEF-8A0A-C0B912811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84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12223E-BC7A-473F-9DD9-80E087BC6867}"/>
              </a:ext>
            </a:extLst>
          </p:cNvPr>
          <p:cNvSpPr/>
          <p:nvPr/>
        </p:nvSpPr>
        <p:spPr>
          <a:xfrm>
            <a:off x="212942" y="626303"/>
            <a:ext cx="12313085" cy="515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c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MLModel.compile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u)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m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c)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d:[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] = [“input”: image]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dfpin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MLDictionaryFeatureProvider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(dictionary: d)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m.predict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fp.featureValue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 “labels”)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dfpout.dictionaryValue</a:t>
            </a:r>
            <a:endParaRPr lang="en-US" sz="3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topResult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dic.first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en-US" sz="3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911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97C0F-0BB8-4667-81F1-DF7F4BC8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MLMultiArray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C9C6-BFC7-4768-8F2D-63E36B987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10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8319246" y="2743200"/>
            <a:ext cx="3358780" cy="1613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MLMultiArray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4685552" y="2743200"/>
            <a:ext cx="2779060" cy="161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Execution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Metal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591670" y="2743200"/>
            <a:ext cx="3239248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Input Conversion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4B990CA-AF50-45FE-B552-96DB44026EA9}"/>
              </a:ext>
            </a:extLst>
          </p:cNvPr>
          <p:cNvSpPr/>
          <p:nvPr/>
        </p:nvSpPr>
        <p:spPr>
          <a:xfrm>
            <a:off x="1996140" y="1912471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094595-9737-4B31-8EA0-4365FB61E498}"/>
              </a:ext>
            </a:extLst>
          </p:cNvPr>
          <p:cNvSpPr/>
          <p:nvPr/>
        </p:nvSpPr>
        <p:spPr>
          <a:xfrm rot="16200000">
            <a:off x="3989294" y="3320158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5C8407-E1A0-4B14-B170-3B2C3136A45C}"/>
              </a:ext>
            </a:extLst>
          </p:cNvPr>
          <p:cNvSpPr/>
          <p:nvPr/>
        </p:nvSpPr>
        <p:spPr>
          <a:xfrm rot="16200000">
            <a:off x="7622987" y="3320156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D96C2-8CB6-4BC3-88F4-2C3C730D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40" y="-88712"/>
            <a:ext cx="1932297" cy="19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590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8319246" y="2743200"/>
            <a:ext cx="3358780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Output Conversion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4685552" y="2743200"/>
            <a:ext cx="2779060" cy="161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Execution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Metal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468923" y="2743200"/>
            <a:ext cx="3361995" cy="1613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MLMultiArray</a:t>
            </a:r>
            <a:endParaRPr lang="en-US" sz="400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49B01C-9C7D-471C-A49E-28B63890A4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73039" y="5216999"/>
          <a:ext cx="5572199" cy="1303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1505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4430694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35%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solidFill>
                            <a:srgbClr val="FFC000"/>
                          </a:solidFill>
                          <a:effectLst/>
                        </a:rPr>
                        <a:t>SwiftFest</a:t>
                      </a:r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 Logo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24%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Swift Logo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430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12%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Bird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29A27589-44E4-48B2-9EBF-43919CF8C786}"/>
              </a:ext>
            </a:extLst>
          </p:cNvPr>
          <p:cNvSpPr/>
          <p:nvPr/>
        </p:nvSpPr>
        <p:spPr>
          <a:xfrm>
            <a:off x="9729694" y="4557059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094595-9737-4B31-8EA0-4365FB61E498}"/>
              </a:ext>
            </a:extLst>
          </p:cNvPr>
          <p:cNvSpPr/>
          <p:nvPr/>
        </p:nvSpPr>
        <p:spPr>
          <a:xfrm rot="16200000">
            <a:off x="3989294" y="3320158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5C8407-E1A0-4B14-B170-3B2C3136A45C}"/>
              </a:ext>
            </a:extLst>
          </p:cNvPr>
          <p:cNvSpPr/>
          <p:nvPr/>
        </p:nvSpPr>
        <p:spPr>
          <a:xfrm rot="16200000">
            <a:off x="7622987" y="3320156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931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C74DBE-7C65-4179-BCA0-1C65F2264DA4}"/>
              </a:ext>
            </a:extLst>
          </p:cNvPr>
          <p:cNvSpPr/>
          <p:nvPr/>
        </p:nvSpPr>
        <p:spPr>
          <a:xfrm>
            <a:off x="137786" y="308370"/>
            <a:ext cx="12054214" cy="624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m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c)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d:[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] = [“input”: image]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dfpin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MLDictionaryFeatureProvider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(dictionary: d)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m.predict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c2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MLModel.compile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u2)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m2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c2)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fp2 = m2.predict(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fp2.featureValue(</a:t>
            </a: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 “labels”)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dfpout.dictionaryValue</a:t>
            </a:r>
            <a:endParaRPr lang="en-US" sz="3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topResult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dic.first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en-US" sz="3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02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80A6-2601-446D-ACBB-BBD527D08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647449"/>
            <a:ext cx="11887200" cy="2941674"/>
          </a:xfrm>
        </p:spPr>
        <p:txBody>
          <a:bodyPr anchor="t"/>
          <a:lstStyle/>
          <a:p>
            <a:pPr>
              <a:lnSpc>
                <a:spcPct val="130000"/>
              </a:lnSpc>
            </a:pPr>
            <a:r>
              <a:rPr lang="en-US" dirty="0"/>
              <a:t>Who is here?</a:t>
            </a:r>
            <a:br>
              <a:rPr lang="en-US" dirty="0"/>
            </a:br>
            <a:r>
              <a:rPr lang="en-US" dirty="0"/>
              <a:t>What am I looking at?</a:t>
            </a:r>
            <a:br>
              <a:rPr lang="en-US" dirty="0"/>
            </a:br>
            <a:r>
              <a:rPr lang="en-US" dirty="0"/>
              <a:t>How do you feel?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4B09-B7DB-4CF8-9DAD-15DA3F2B4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79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E44E-4D0F-4F43-883B-48F4B1FD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Bottlenecking</a:t>
            </a:r>
          </a:p>
        </p:txBody>
      </p:sp>
    </p:spTree>
    <p:extLst>
      <p:ext uri="{BB962C8B-B14F-4D97-AF65-F5344CB8AC3E}">
        <p14:creationId xmlns:p14="http://schemas.microsoft.com/office/powerpoint/2010/main" val="604362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559B-34F2-47CA-A12D-8494B3A8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20715404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7246-7AD1-4183-AE75-0C4AE19B2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AAA2-DEEA-41EB-B397-78CA1AB77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554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056E036-C6E4-436D-8AAB-2B182BD5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90023" y="-1112828"/>
            <a:ext cx="12217101" cy="7531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0C69E-D69E-4FE7-898C-918861A3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3" y="-975746"/>
            <a:ext cx="12217101" cy="7531425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56" y="2652885"/>
            <a:ext cx="1734506" cy="130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930811" y="4589931"/>
            <a:ext cx="162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8" descr="Image result for keras icon">
            <a:extLst>
              <a:ext uri="{FF2B5EF4-FFF2-40B4-BE49-F238E27FC236}">
                <a16:creationId xmlns:a16="http://schemas.microsoft.com/office/drawing/2014/main" id="{B919F26C-A201-4C7E-A2B8-4D6ADF65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54" y="4475407"/>
            <a:ext cx="777780" cy="7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727200" y="5675643"/>
            <a:ext cx="9601000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45" y="1204959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29B13-D2D6-4BC4-A518-C34B55482B0D}"/>
              </a:ext>
            </a:extLst>
          </p:cNvPr>
          <p:cNvSpPr txBox="1"/>
          <p:nvPr/>
        </p:nvSpPr>
        <p:spPr>
          <a:xfrm>
            <a:off x="5359299" y="5723779"/>
            <a:ext cx="2300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</a:t>
            </a:r>
          </a:p>
        </p:txBody>
      </p:sp>
      <p:pic>
        <p:nvPicPr>
          <p:cNvPr id="22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574D8105-92FB-439A-9211-509E1CF4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213" y="3244357"/>
            <a:ext cx="1252745" cy="12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0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3585882" y="4052047"/>
            <a:ext cx="5247342" cy="170329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C Runtime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3615765" y="2934447"/>
            <a:ext cx="5187576" cy="956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Bindings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3615765" y="1153463"/>
            <a:ext cx="5187576" cy="16375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078389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D4E8-E937-44F2-966E-3E8D78A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Object-Oriented</a:t>
            </a:r>
            <a:br>
              <a:rPr lang="en-US" dirty="0"/>
            </a:br>
            <a:r>
              <a:rPr lang="en-US" dirty="0"/>
              <a:t>Interpreted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0A91F-AD06-4BC2-B479-DD388F09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75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tensorflow">
            <a:extLst>
              <a:ext uri="{FF2B5EF4-FFF2-40B4-BE49-F238E27FC236}">
                <a16:creationId xmlns:a16="http://schemas.microsoft.com/office/drawing/2014/main" id="{128CF7E9-2AD9-4159-9C49-A5F64200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8" y="1690687"/>
            <a:ext cx="4692503" cy="35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wift icon">
            <a:extLst>
              <a:ext uri="{FF2B5EF4-FFF2-40B4-BE49-F238E27FC236}">
                <a16:creationId xmlns:a16="http://schemas.microsoft.com/office/drawing/2014/main" id="{9D33A2B5-0C28-460B-8C65-032D43C6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80" y="2269383"/>
            <a:ext cx="2624428" cy="23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B5DF5541-B7A3-44FD-9FE8-3EFF8838DA88}"/>
              </a:ext>
            </a:extLst>
          </p:cNvPr>
          <p:cNvSpPr/>
          <p:nvPr/>
        </p:nvSpPr>
        <p:spPr>
          <a:xfrm>
            <a:off x="5691963" y="3053427"/>
            <a:ext cx="808074" cy="793898"/>
          </a:xfrm>
          <a:prstGeom prst="plus">
            <a:avLst>
              <a:gd name="adj" fmla="val 33772"/>
            </a:avLst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94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585694" y="4046071"/>
            <a:ext cx="5247342" cy="170329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C Runtime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615577" y="2928471"/>
            <a:ext cx="5187576" cy="956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Bindings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615577" y="1147487"/>
            <a:ext cx="5187576" cy="16375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0F8251-B034-4C31-A6FF-718A087B73FF}"/>
              </a:ext>
            </a:extLst>
          </p:cNvPr>
          <p:cNvSpPr/>
          <p:nvPr/>
        </p:nvSpPr>
        <p:spPr>
          <a:xfrm>
            <a:off x="6535271" y="1147487"/>
            <a:ext cx="5247342" cy="460187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0"/>
            <a:r>
              <a:rPr lang="en-US" sz="4000" dirty="0">
                <a:solidFill>
                  <a:schemeClr val="tx1"/>
                </a:solidFill>
              </a:rPr>
              <a:t>Compiler &amp; Runtime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6" name="Picture 2" descr="Image result for swift icon">
            <a:extLst>
              <a:ext uri="{FF2B5EF4-FFF2-40B4-BE49-F238E27FC236}">
                <a16:creationId xmlns:a16="http://schemas.microsoft.com/office/drawing/2014/main" id="{B81F2E18-290A-444F-AA75-384B1404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636" y="2568207"/>
            <a:ext cx="1768242" cy="159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8087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76C257-A37E-4189-8CFE-9571F192839E}"/>
              </a:ext>
            </a:extLst>
          </p:cNvPr>
          <p:cNvSpPr/>
          <p:nvPr/>
        </p:nvSpPr>
        <p:spPr>
          <a:xfrm>
            <a:off x="1565754" y="1891430"/>
            <a:ext cx="87807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 Python</a:t>
            </a:r>
          </a:p>
          <a:p>
            <a:b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let np = </a:t>
            </a:r>
            <a:r>
              <a:rPr lang="en-US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Python.</a:t>
            </a:r>
            <a:r>
              <a:rPr lang="en-US" sz="3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CE9178"/>
                </a:solidFill>
                <a:latin typeface="Consolas" panose="020B0609020204030204" pitchFamily="49" charset="0"/>
              </a:rPr>
              <a:t>numpy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let </a:t>
            </a:r>
            <a:r>
              <a:rPr lang="en-US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gzip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Python.</a:t>
            </a:r>
            <a:r>
              <a:rPr lang="en-US" sz="3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CE9178"/>
                </a:solidFill>
                <a:latin typeface="Consolas" panose="020B0609020204030204" pitchFamily="49" charset="0"/>
              </a:rPr>
              <a:t>gzip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0651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5F33-E2A0-4225-A524-602F9CC0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63179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C57A-B64A-498A-8821-7F4EA414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5806588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E18C-8BA1-4CFD-B273-7D431595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@differentiable</a:t>
            </a:r>
          </a:p>
        </p:txBody>
      </p:sp>
    </p:spTree>
    <p:extLst>
      <p:ext uri="{BB962C8B-B14F-4D97-AF65-F5344CB8AC3E}">
        <p14:creationId xmlns:p14="http://schemas.microsoft.com/office/powerpoint/2010/main" val="39038814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A6D672-270B-4D87-A93B-F1CEEBFD1016}"/>
              </a:ext>
            </a:extLst>
          </p:cNvPr>
          <p:cNvSpPr/>
          <p:nvPr/>
        </p:nvSpPr>
        <p:spPr>
          <a:xfrm>
            <a:off x="212944" y="1127342"/>
            <a:ext cx="124007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@differentiable(reverse, adjoint: </a:t>
            </a:r>
            <a:r>
              <a:rPr lang="en-US" sz="3000" dirty="0" err="1">
                <a:solidFill>
                  <a:srgbClr val="D4D4D4"/>
                </a:solidFill>
                <a:latin typeface="Consolas" panose="020B0609020204030204" pitchFamily="49" charset="0"/>
              </a:rPr>
              <a:t>dTanh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0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sz="3000" dirty="0">
                <a:solidFill>
                  <a:srgbClr val="DCDCAA"/>
                </a:solidFill>
                <a:latin typeface="Consolas" panose="020B0609020204030204" pitchFamily="49" charset="0"/>
              </a:rPr>
              <a:t> tanh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(_ x: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 -&gt;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3000" dirty="0">
                <a:solidFill>
                  <a:srgbClr val="608B4E"/>
                </a:solidFill>
                <a:latin typeface="Consolas" panose="020B0609020204030204" pitchFamily="49" charset="0"/>
              </a:rPr>
              <a:t>  // ... some super low-level assembly…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30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sz="30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 err="1">
                <a:solidFill>
                  <a:srgbClr val="DCDCAA"/>
                </a:solidFill>
                <a:latin typeface="Consolas" panose="020B0609020204030204" pitchFamily="49" charset="0"/>
              </a:rPr>
              <a:t>dTanh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(x: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, y: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, seed: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 -&gt;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3000" dirty="0">
                <a:solidFill>
                  <a:srgbClr val="569CD6"/>
                </a:solidFill>
                <a:latin typeface="Consolas" panose="020B0609020204030204" pitchFamily="49" charset="0"/>
              </a:rPr>
              <a:t>  return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30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- (y * y)) * seed</a:t>
            </a:r>
          </a:p>
          <a:p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3000" dirty="0">
                <a:solidFill>
                  <a:srgbClr val="608B4E"/>
                </a:solidFill>
                <a:latin typeface="Consolas" panose="020B0609020204030204" pitchFamily="49" charset="0"/>
              </a:rPr>
              <a:t>// Get the gradient function of tanh.</a:t>
            </a:r>
            <a:endParaRPr lang="en-US" sz="3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3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 err="1">
                <a:solidFill>
                  <a:srgbClr val="D4D4D4"/>
                </a:solidFill>
                <a:latin typeface="Consolas" panose="020B0609020204030204" pitchFamily="49" charset="0"/>
              </a:rPr>
              <a:t>dtanh_dx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= #gradient(of: tanh)</a:t>
            </a:r>
          </a:p>
          <a:p>
            <a:r>
              <a:rPr lang="en-US" sz="3000" dirty="0" err="1">
                <a:solidFill>
                  <a:srgbClr val="D4D4D4"/>
                </a:solidFill>
                <a:latin typeface="Consolas" panose="020B0609020204030204" pitchFamily="49" charset="0"/>
              </a:rPr>
              <a:t>dtanh_dx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3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6903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810349-CC4D-4281-B60F-5203BF1FE277}"/>
              </a:ext>
            </a:extLst>
          </p:cNvPr>
          <p:cNvSpPr/>
          <p:nvPr/>
        </p:nvSpPr>
        <p:spPr>
          <a:xfrm>
            <a:off x="237995" y="1792772"/>
            <a:ext cx="12338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608B4E"/>
                </a:solidFill>
                <a:latin typeface="Consolas" panose="020B0609020204030204" pitchFamily="49" charset="0"/>
              </a:rPr>
              <a:t>// Get the gradient function of foo with respect to the first parameter.</a:t>
            </a: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dfoo_dx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= #gradient(of: foo, </a:t>
            </a:r>
            <a:r>
              <a:rPr lang="en-US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withRespectTo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.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dfoo_dx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839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5F33-E2A0-4225-A524-602F9CC0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Execution</a:t>
            </a:r>
          </a:p>
        </p:txBody>
      </p:sp>
    </p:spTree>
    <p:extLst>
      <p:ext uri="{BB962C8B-B14F-4D97-AF65-F5344CB8AC3E}">
        <p14:creationId xmlns:p14="http://schemas.microsoft.com/office/powerpoint/2010/main" val="42756557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59D9-D993-4585-8144-A2775D2D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AA85B-416A-4F57-A6BB-8FF23BF1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128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BA478-0F5B-4340-A0EA-AD2A8976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80" y="-611001"/>
            <a:ext cx="11124704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F7F1B6-44CC-47B4-BA82-EF583310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92" y="-706535"/>
            <a:ext cx="11124830" cy="6858000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56" y="2652885"/>
            <a:ext cx="1734506" cy="130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930811" y="4589931"/>
            <a:ext cx="162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8" descr="Image result for keras icon">
            <a:extLst>
              <a:ext uri="{FF2B5EF4-FFF2-40B4-BE49-F238E27FC236}">
                <a16:creationId xmlns:a16="http://schemas.microsoft.com/office/drawing/2014/main" id="{B919F26C-A201-4C7E-A2B8-4D6ADF65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54" y="4475407"/>
            <a:ext cx="777780" cy="7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45" y="1204959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swift icon">
            <a:extLst>
              <a:ext uri="{FF2B5EF4-FFF2-40B4-BE49-F238E27FC236}">
                <a16:creationId xmlns:a16="http://schemas.microsoft.com/office/drawing/2014/main" id="{AE40DE1A-CDD7-4325-91CA-01DB7E943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883" y="314748"/>
            <a:ext cx="1165834" cy="10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E6BA45-7366-4963-97D5-4EC839990DEC}"/>
              </a:ext>
            </a:extLst>
          </p:cNvPr>
          <p:cNvSpPr txBox="1"/>
          <p:nvPr/>
        </p:nvSpPr>
        <p:spPr>
          <a:xfrm>
            <a:off x="5359299" y="5723779"/>
            <a:ext cx="2300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</a:t>
            </a:r>
          </a:p>
        </p:txBody>
      </p:sp>
      <p:pic>
        <p:nvPicPr>
          <p:cNvPr id="18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61F9C474-EE3B-4DE0-BD38-2579F5B8F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213" y="3244357"/>
            <a:ext cx="1252745" cy="12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tesseract ocr logo">
            <a:extLst>
              <a:ext uri="{FF2B5EF4-FFF2-40B4-BE49-F238E27FC236}">
                <a16:creationId xmlns:a16="http://schemas.microsoft.com/office/drawing/2014/main" id="{90E6AFE6-D7FE-4718-8E41-7E6B3523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70" y="839373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328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tensorflow">
            <a:extLst>
              <a:ext uri="{FF2B5EF4-FFF2-40B4-BE49-F238E27FC236}">
                <a16:creationId xmlns:a16="http://schemas.microsoft.com/office/drawing/2014/main" id="{128CF7E9-2AD9-4159-9C49-A5F64200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068" y="1690688"/>
            <a:ext cx="4692503" cy="35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A020212D-20C9-47A6-9680-23BBE446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3" y="1885395"/>
            <a:ext cx="3324670" cy="33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wift icon">
            <a:extLst>
              <a:ext uri="{FF2B5EF4-FFF2-40B4-BE49-F238E27FC236}">
                <a16:creationId xmlns:a16="http://schemas.microsoft.com/office/drawing/2014/main" id="{9D33A2B5-0C28-460B-8C65-032D43C6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86" y="2013098"/>
            <a:ext cx="2624428" cy="23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96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44322C-340F-4BCD-B475-285305C93906}"/>
              </a:ext>
            </a:extLst>
          </p:cNvPr>
          <p:cNvSpPr/>
          <p:nvPr/>
        </p:nvSpPr>
        <p:spPr>
          <a:xfrm>
            <a:off x="-105508" y="-82062"/>
            <a:ext cx="12531970" cy="7039708"/>
          </a:xfrm>
          <a:prstGeom prst="rect">
            <a:avLst/>
          </a:prstGeom>
          <a:solidFill>
            <a:srgbClr val="E8E4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33D16-BF89-43DF-BA93-BDA802ED52CA}"/>
              </a:ext>
            </a:extLst>
          </p:cNvPr>
          <p:cNvSpPr/>
          <p:nvPr/>
        </p:nvSpPr>
        <p:spPr>
          <a:xfrm rot="191174">
            <a:off x="2374829" y="-335116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936636-1D27-406F-B353-721C52BCABF2}"/>
              </a:ext>
            </a:extLst>
          </p:cNvPr>
          <p:cNvSpPr/>
          <p:nvPr/>
        </p:nvSpPr>
        <p:spPr>
          <a:xfrm rot="21439336">
            <a:off x="9281037" y="-634052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DD37E-E946-429F-BB5C-CD9BC2781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3"/>
          <a:stretch/>
        </p:blipFill>
        <p:spPr>
          <a:xfrm rot="5400000">
            <a:off x="-4154121" y="-7556742"/>
            <a:ext cx="19002414" cy="141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027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521DF-0423-4371-A052-21B43B257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C6A1FD-833A-41C6-9344-FAF5DDBC4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9990"/>
            <a:ext cx="9144000" cy="1167809"/>
          </a:xfrm>
        </p:spPr>
        <p:txBody>
          <a:bodyPr>
            <a:norm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rhdeck</a:t>
            </a:r>
            <a:r>
              <a:rPr lang="en-US" sz="4000" dirty="0"/>
              <a:t>/swiftfest-2018</a:t>
            </a:r>
          </a:p>
        </p:txBody>
      </p:sp>
    </p:spTree>
    <p:extLst>
      <p:ext uri="{BB962C8B-B14F-4D97-AF65-F5344CB8AC3E}">
        <p14:creationId xmlns:p14="http://schemas.microsoft.com/office/powerpoint/2010/main" val="199536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FFFFFF"/>
      </a:dk1>
      <a:lt1>
        <a:srgbClr val="000000"/>
      </a:lt1>
      <a:dk2>
        <a:srgbClr val="171616"/>
      </a:dk2>
      <a:lt2>
        <a:srgbClr val="17161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19969</TotalTime>
  <Words>1566</Words>
  <Application>Microsoft Office PowerPoint</Application>
  <PresentationFormat>Widescreen</PresentationFormat>
  <Paragraphs>1210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Bell MT</vt:lpstr>
      <vt:lpstr>Calibri</vt:lpstr>
      <vt:lpstr>Century Gothic</vt:lpstr>
      <vt:lpstr>Consolas</vt:lpstr>
      <vt:lpstr>Office Theme</vt:lpstr>
      <vt:lpstr>Machine Learning  and  React Native</vt:lpstr>
      <vt:lpstr>Functions  Written by Machines</vt:lpstr>
      <vt:lpstr>Supervised Learning Transfer Learning Reinforcement Learning Adversarial Networks</vt:lpstr>
      <vt:lpstr>PowerPoint Presentation</vt:lpstr>
      <vt:lpstr>= f(                         )</vt:lpstr>
      <vt:lpstr>y = f(x)</vt:lpstr>
      <vt:lpstr>Computer Vision Image Classification Natural Language Processing</vt:lpstr>
      <vt:lpstr>Who is here? What am I looking at? How do you feel? </vt:lpstr>
      <vt:lpstr>Context</vt:lpstr>
      <vt:lpstr>PowerPoint Presentation</vt:lpstr>
      <vt:lpstr>Privacy Performance Personalization</vt:lpstr>
      <vt:lpstr>File Specification Runtime</vt:lpstr>
      <vt:lpstr>Code as Asset</vt:lpstr>
      <vt:lpstr>Context</vt:lpstr>
      <vt:lpstr>Reality is Declarative</vt:lpstr>
      <vt:lpstr>Machine Learning Makes the World  Your Provider</vt:lpstr>
      <vt:lpstr>&lt;WorldProvider faceClassifier={modelPath}&gt; … &lt;WorldConsumer&gt;  {({people})=&gt;{    return people.map(face=&gt;{    return (&lt;PersonProvider person={face}&gt;…   })  }} &lt;/WorldConsumer&gt; &lt;/WorldProvider&gt;</vt:lpstr>
      <vt:lpstr>react-native-tesseract-ocr react-native-coreml react-native-vision</vt:lpstr>
      <vt:lpstr>Make the World  Your Provider</vt:lpstr>
      <vt:lpstr>Thank You</vt:lpstr>
      <vt:lpstr>PowerPoint Presentation</vt:lpstr>
      <vt:lpstr>PowerPoint Presentation</vt:lpstr>
      <vt:lpstr>PowerPoint Presentation</vt:lpstr>
      <vt:lpstr>JavaScriptCore</vt:lpstr>
      <vt:lpstr>PowerPoint Presentation</vt:lpstr>
      <vt:lpstr>PowerPoint Presentation</vt:lpstr>
      <vt:lpstr>ML and React Native </vt:lpstr>
      <vt:lpstr>PowerPoint Presentation</vt:lpstr>
      <vt:lpstr>PowerPoint Presentation</vt:lpstr>
      <vt:lpstr>PowerPoint Presentation</vt:lpstr>
      <vt:lpstr>Local AI with CoreML and TensorFlow Lite - and More!</vt:lpstr>
      <vt:lpstr>PowerPoint Presentation</vt:lpstr>
      <vt:lpstr>Artificial Intelligence Statistical Computing Machine Learning Stochastic Programming</vt:lpstr>
      <vt:lpstr>PowerPoint Presentation</vt:lpstr>
      <vt:lpstr>PowerPoint Presentation</vt:lpstr>
      <vt:lpstr>= f(               )</vt:lpstr>
      <vt:lpstr>Conv2D MaxPool ReLU Sigmoid TanH LSTM GRU </vt:lpstr>
      <vt:lpstr>PowerPoint Presentation</vt:lpstr>
      <vt:lpstr>Inference</vt:lpstr>
      <vt:lpstr>PowerPoint Presentation</vt:lpstr>
      <vt:lpstr>Models  Written by Machines</vt:lpstr>
      <vt:lpstr>PowerPoint Presentation</vt:lpstr>
      <vt:lpstr>PowerPoint Presentation</vt:lpstr>
      <vt:lpstr>Small Giants</vt:lpstr>
      <vt:lpstr>Local Intelligence</vt:lpstr>
      <vt:lpstr>Wadsworth Constant</vt:lpstr>
      <vt:lpstr>PowerPoint Presentation</vt:lpstr>
      <vt:lpstr>PowerPoint Presentation</vt:lpstr>
      <vt:lpstr>y = mx + b </vt:lpstr>
      <vt:lpstr>Differentiation</vt:lpstr>
      <vt:lpstr>High-Dimensional Numbers</vt:lpstr>
      <vt:lpstr>High-Dimensional Vectors</vt:lpstr>
      <vt:lpstr>High-Dimensional Arrays</vt:lpstr>
      <vt:lpstr>PowerPoint Presentation</vt:lpstr>
      <vt:lpstr>PowerPoint Presentation</vt:lpstr>
      <vt:lpstr>Conv2D MaxPool ReLU Sigmoid TanH LSTM GRU </vt:lpstr>
      <vt:lpstr>PowerPoint Presentation</vt:lpstr>
      <vt:lpstr>PowerPoint Presentation</vt:lpstr>
      <vt:lpstr>PowerPoint Presentation</vt:lpstr>
      <vt:lpstr>Model as Data Structure Model as Code</vt:lpstr>
      <vt:lpstr>Automatic Differentiation</vt:lpstr>
      <vt:lpstr>PowerPoint Presentation</vt:lpstr>
      <vt:lpstr>PowerPoint Presentation</vt:lpstr>
      <vt:lpstr>PowerPoint Presentation</vt:lpstr>
      <vt:lpstr>File Specification API Conversion Tools</vt:lpstr>
      <vt:lpstr>ProtoBuf</vt:lpstr>
      <vt:lpstr>Feature Engineering</vt:lpstr>
      <vt:lpstr>PowerPoint Presentation</vt:lpstr>
      <vt:lpstr>MLModel VisionKit NSLinguisticTagger GameplayKit</vt:lpstr>
      <vt:lpstr>VNRequest</vt:lpstr>
      <vt:lpstr>VNCoreMLRequest</vt:lpstr>
      <vt:lpstr>VNClassificationObservation</vt:lpstr>
      <vt:lpstr>MLModel.compile(url:)</vt:lpstr>
      <vt:lpstr>DictionaryFeatureProvider</vt:lpstr>
      <vt:lpstr>PowerPoint Presentation</vt:lpstr>
      <vt:lpstr>MLMultiArray</vt:lpstr>
      <vt:lpstr>PowerPoint Presentation</vt:lpstr>
      <vt:lpstr>PowerPoint Presentation</vt:lpstr>
      <vt:lpstr>PowerPoint Presentation</vt:lpstr>
      <vt:lpstr>Bottlenecking</vt:lpstr>
      <vt:lpstr>Composition</vt:lpstr>
      <vt:lpstr>Packaging</vt:lpstr>
      <vt:lpstr>PowerPoint Presentation</vt:lpstr>
      <vt:lpstr>PowerPoint Presentation</vt:lpstr>
      <vt:lpstr>Object-Oriented Interpreted</vt:lpstr>
      <vt:lpstr>PowerPoint Presentation</vt:lpstr>
      <vt:lpstr>PowerPoint Presentation</vt:lpstr>
      <vt:lpstr>PowerPoint Presentation</vt:lpstr>
      <vt:lpstr>Automatic Differentiation</vt:lpstr>
      <vt:lpstr>@differentiable</vt:lpstr>
      <vt:lpstr>PowerPoint Presentation</vt:lpstr>
      <vt:lpstr>PowerPoint Presentation</vt:lpstr>
      <vt:lpstr>Eager Execution</vt:lpstr>
      <vt:lpstr>Composition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</dc:title>
  <dc:creator>ray deck</dc:creator>
  <cp:lastModifiedBy>ray deck</cp:lastModifiedBy>
  <cp:revision>137</cp:revision>
  <dcterms:created xsi:type="dcterms:W3CDTF">2018-05-17T13:39:01Z</dcterms:created>
  <dcterms:modified xsi:type="dcterms:W3CDTF">2018-07-08T20:05:36Z</dcterms:modified>
</cp:coreProperties>
</file>